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6" r:id="rId1"/>
  </p:sldMasterIdLst>
  <p:notesMasterIdLst>
    <p:notesMasterId r:id="rId22"/>
  </p:notesMasterIdLst>
  <p:sldIdLst>
    <p:sldId id="271" r:id="rId2"/>
    <p:sldId id="291" r:id="rId3"/>
    <p:sldId id="287" r:id="rId4"/>
    <p:sldId id="288" r:id="rId5"/>
    <p:sldId id="273" r:id="rId6"/>
    <p:sldId id="289" r:id="rId7"/>
    <p:sldId id="277" r:id="rId8"/>
    <p:sldId id="268" r:id="rId9"/>
    <p:sldId id="278" r:id="rId10"/>
    <p:sldId id="269" r:id="rId11"/>
    <p:sldId id="279" r:id="rId12"/>
    <p:sldId id="280" r:id="rId13"/>
    <p:sldId id="281" r:id="rId14"/>
    <p:sldId id="282" r:id="rId15"/>
    <p:sldId id="284" r:id="rId16"/>
    <p:sldId id="283" r:id="rId17"/>
    <p:sldId id="285" r:id="rId18"/>
    <p:sldId id="290" r:id="rId19"/>
    <p:sldId id="286" r:id="rId20"/>
    <p:sldId id="292"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9D874AA-E9FF-4970-B68E-A61844F0B236}" type="doc">
      <dgm:prSet loTypeId="urn:microsoft.com/office/officeart/2008/layout/LinedList" loCatId="list" qsTypeId="urn:microsoft.com/office/officeart/2005/8/quickstyle/simple4" qsCatId="simple" csTypeId="urn:microsoft.com/office/officeart/2005/8/colors/colorful1" csCatId="colorful" phldr="1"/>
      <dgm:spPr/>
      <dgm:t>
        <a:bodyPr/>
        <a:lstStyle/>
        <a:p>
          <a:endParaRPr lang="en-US"/>
        </a:p>
      </dgm:t>
    </dgm:pt>
    <dgm:pt modelId="{677581D6-348F-4A94-A31A-A03AD0A57AF1}">
      <dgm:prSet custT="1"/>
      <dgm:spPr/>
      <dgm:t>
        <a:bodyPr/>
        <a:lstStyle/>
        <a:p>
          <a:r>
            <a:rPr lang="en-US" sz="2800" dirty="0" err="1"/>
            <a:t>učinci</a:t>
          </a:r>
          <a:r>
            <a:rPr lang="en-US" sz="2800" dirty="0"/>
            <a:t> do </a:t>
          </a:r>
          <a:r>
            <a:rPr lang="en-US" sz="2800" dirty="0" err="1"/>
            <a:t>godinu</a:t>
          </a:r>
          <a:r>
            <a:rPr lang="en-US" sz="2800" dirty="0"/>
            <a:t> dana</a:t>
          </a:r>
        </a:p>
      </dgm:t>
    </dgm:pt>
    <dgm:pt modelId="{CCFCA20C-0F8B-480A-A9F6-BEF93911E0AE}" type="parTrans" cxnId="{2B84D8FA-DD39-4AA4-BC1A-A4AC2A6AAE50}">
      <dgm:prSet/>
      <dgm:spPr/>
      <dgm:t>
        <a:bodyPr/>
        <a:lstStyle/>
        <a:p>
          <a:endParaRPr lang="en-US"/>
        </a:p>
      </dgm:t>
    </dgm:pt>
    <dgm:pt modelId="{18337C8D-00A2-4D66-9E66-DD153DCF4A3D}" type="sibTrans" cxnId="{2B84D8FA-DD39-4AA4-BC1A-A4AC2A6AAE50}">
      <dgm:prSet/>
      <dgm:spPr/>
      <dgm:t>
        <a:bodyPr/>
        <a:lstStyle/>
        <a:p>
          <a:endParaRPr lang="en-US"/>
        </a:p>
      </dgm:t>
    </dgm:pt>
    <dgm:pt modelId="{2E4CC193-3BD9-4A00-951A-830C00ED32B1}">
      <dgm:prSet custT="1"/>
      <dgm:spPr/>
      <dgm:t>
        <a:bodyPr/>
        <a:lstStyle/>
        <a:p>
          <a:r>
            <a:rPr lang="en-US" sz="2800" dirty="0" err="1"/>
            <a:t>lakše</a:t>
          </a:r>
          <a:r>
            <a:rPr lang="en-US" sz="2800" dirty="0"/>
            <a:t> </a:t>
          </a:r>
          <a:r>
            <a:rPr lang="en-US" sz="2800" dirty="0" err="1"/>
            <a:t>ih</a:t>
          </a:r>
          <a:r>
            <a:rPr lang="en-US" sz="2800" dirty="0"/>
            <a:t> </a:t>
          </a:r>
          <a:r>
            <a:rPr lang="en-US" sz="2800" dirty="0" err="1"/>
            <a:t>pribaviti</a:t>
          </a:r>
          <a:endParaRPr lang="en-US" sz="2800" dirty="0"/>
        </a:p>
      </dgm:t>
    </dgm:pt>
    <dgm:pt modelId="{A9696C95-43FB-458D-ABE1-2D64FF9A2BF8}" type="parTrans" cxnId="{C3F2E62D-854C-4BC4-8A11-1813BDD4C7C4}">
      <dgm:prSet/>
      <dgm:spPr/>
      <dgm:t>
        <a:bodyPr/>
        <a:lstStyle/>
        <a:p>
          <a:endParaRPr lang="en-US"/>
        </a:p>
      </dgm:t>
    </dgm:pt>
    <dgm:pt modelId="{D977C7BE-6A2B-4E73-B5D3-DFCB5B546711}" type="sibTrans" cxnId="{C3F2E62D-854C-4BC4-8A11-1813BDD4C7C4}">
      <dgm:prSet/>
      <dgm:spPr/>
      <dgm:t>
        <a:bodyPr/>
        <a:lstStyle/>
        <a:p>
          <a:endParaRPr lang="en-US"/>
        </a:p>
      </dgm:t>
    </dgm:pt>
    <dgm:pt modelId="{385813CA-C3AE-4B50-84DB-227356D8E4E3}">
      <dgm:prSet custT="1"/>
      <dgm:spPr/>
      <dgm:t>
        <a:bodyPr/>
        <a:lstStyle/>
        <a:p>
          <a:r>
            <a:rPr lang="hr-HR" sz="2800" dirty="0"/>
            <a:t>npr. </a:t>
          </a:r>
          <a:r>
            <a:rPr lang="en-US" sz="2800" dirty="0" err="1"/>
            <a:t>trgovačka</a:t>
          </a:r>
          <a:r>
            <a:rPr lang="en-US" sz="2800" dirty="0"/>
            <a:t> </a:t>
          </a:r>
          <a:r>
            <a:rPr lang="en-US" sz="2800" dirty="0" err="1"/>
            <a:t>roba</a:t>
          </a:r>
          <a:r>
            <a:rPr lang="en-US" sz="2800" dirty="0"/>
            <a:t>, </a:t>
          </a:r>
          <a:r>
            <a:rPr lang="en-US" sz="2800" dirty="0" err="1"/>
            <a:t>sirovine</a:t>
          </a:r>
          <a:r>
            <a:rPr lang="en-US" sz="2800" dirty="0"/>
            <a:t>, </a:t>
          </a:r>
          <a:r>
            <a:rPr lang="en-US" sz="2800" dirty="0" err="1"/>
            <a:t>materijal</a:t>
          </a:r>
          <a:r>
            <a:rPr lang="en-US" sz="2800" dirty="0"/>
            <a:t>, </a:t>
          </a:r>
          <a:r>
            <a:rPr lang="en-US" sz="2800" dirty="0" err="1"/>
            <a:t>ulaganje</a:t>
          </a:r>
          <a:r>
            <a:rPr lang="en-US" sz="2800" dirty="0"/>
            <a:t> u </a:t>
          </a:r>
          <a:r>
            <a:rPr lang="en-US" sz="2800" dirty="0" err="1"/>
            <a:t>promociju</a:t>
          </a:r>
          <a:r>
            <a:rPr lang="en-US" sz="2800" dirty="0"/>
            <a:t>,…</a:t>
          </a:r>
        </a:p>
      </dgm:t>
    </dgm:pt>
    <dgm:pt modelId="{2D9C0B4F-14DA-4DE5-9715-5C2C737D49AA}" type="parTrans" cxnId="{D123062A-BAD7-4CDA-AF57-5DC17FD8739D}">
      <dgm:prSet/>
      <dgm:spPr/>
      <dgm:t>
        <a:bodyPr/>
        <a:lstStyle/>
        <a:p>
          <a:endParaRPr lang="en-US"/>
        </a:p>
      </dgm:t>
    </dgm:pt>
    <dgm:pt modelId="{EA661EFC-AE0B-4526-B304-9E574643902B}" type="sibTrans" cxnId="{D123062A-BAD7-4CDA-AF57-5DC17FD8739D}">
      <dgm:prSet/>
      <dgm:spPr/>
      <dgm:t>
        <a:bodyPr/>
        <a:lstStyle/>
        <a:p>
          <a:endParaRPr lang="en-US"/>
        </a:p>
      </dgm:t>
    </dgm:pt>
    <dgm:pt modelId="{3904FEC6-7258-459B-8235-337A04247BC1}" type="pres">
      <dgm:prSet presAssocID="{69D874AA-E9FF-4970-B68E-A61844F0B236}" presName="vert0" presStyleCnt="0">
        <dgm:presLayoutVars>
          <dgm:dir/>
          <dgm:animOne val="branch"/>
          <dgm:animLvl val="lvl"/>
        </dgm:presLayoutVars>
      </dgm:prSet>
      <dgm:spPr/>
    </dgm:pt>
    <dgm:pt modelId="{C5EFADD2-E21D-44FB-9B5A-E6DE11ACC466}" type="pres">
      <dgm:prSet presAssocID="{677581D6-348F-4A94-A31A-A03AD0A57AF1}" presName="thickLine" presStyleLbl="alignNode1" presStyleIdx="0" presStyleCnt="3"/>
      <dgm:spPr/>
    </dgm:pt>
    <dgm:pt modelId="{27CB223A-FFBC-4C01-AA64-4A50385865DD}" type="pres">
      <dgm:prSet presAssocID="{677581D6-348F-4A94-A31A-A03AD0A57AF1}" presName="horz1" presStyleCnt="0"/>
      <dgm:spPr/>
    </dgm:pt>
    <dgm:pt modelId="{F04AF1F7-00DA-4F54-A663-1E7B77D94346}" type="pres">
      <dgm:prSet presAssocID="{677581D6-348F-4A94-A31A-A03AD0A57AF1}" presName="tx1" presStyleLbl="revTx" presStyleIdx="0" presStyleCnt="3"/>
      <dgm:spPr/>
    </dgm:pt>
    <dgm:pt modelId="{2E29EFA5-DC6B-4E0A-BC8C-68B0797385CD}" type="pres">
      <dgm:prSet presAssocID="{677581D6-348F-4A94-A31A-A03AD0A57AF1}" presName="vert1" presStyleCnt="0"/>
      <dgm:spPr/>
    </dgm:pt>
    <dgm:pt modelId="{26EBEDF3-8D33-44D4-A6C9-F7E07B6DD9BF}" type="pres">
      <dgm:prSet presAssocID="{2E4CC193-3BD9-4A00-951A-830C00ED32B1}" presName="thickLine" presStyleLbl="alignNode1" presStyleIdx="1" presStyleCnt="3"/>
      <dgm:spPr/>
    </dgm:pt>
    <dgm:pt modelId="{6526CFA4-9570-4C06-A945-40EEC652222E}" type="pres">
      <dgm:prSet presAssocID="{2E4CC193-3BD9-4A00-951A-830C00ED32B1}" presName="horz1" presStyleCnt="0"/>
      <dgm:spPr/>
    </dgm:pt>
    <dgm:pt modelId="{5047CD0A-6CDF-40A2-B393-BDE6F42BAD71}" type="pres">
      <dgm:prSet presAssocID="{2E4CC193-3BD9-4A00-951A-830C00ED32B1}" presName="tx1" presStyleLbl="revTx" presStyleIdx="1" presStyleCnt="3"/>
      <dgm:spPr/>
    </dgm:pt>
    <dgm:pt modelId="{B6590E4E-7802-4720-A8CD-3409EC67FB3B}" type="pres">
      <dgm:prSet presAssocID="{2E4CC193-3BD9-4A00-951A-830C00ED32B1}" presName="vert1" presStyleCnt="0"/>
      <dgm:spPr/>
    </dgm:pt>
    <dgm:pt modelId="{7FC92880-852D-4E72-B8DB-22917B6C62DE}" type="pres">
      <dgm:prSet presAssocID="{385813CA-C3AE-4B50-84DB-227356D8E4E3}" presName="thickLine" presStyleLbl="alignNode1" presStyleIdx="2" presStyleCnt="3"/>
      <dgm:spPr/>
    </dgm:pt>
    <dgm:pt modelId="{09591586-EFCF-4512-82E7-36A6E3C6E1F1}" type="pres">
      <dgm:prSet presAssocID="{385813CA-C3AE-4B50-84DB-227356D8E4E3}" presName="horz1" presStyleCnt="0"/>
      <dgm:spPr/>
    </dgm:pt>
    <dgm:pt modelId="{1328C42C-D857-40FB-B1BC-17E38443D03D}" type="pres">
      <dgm:prSet presAssocID="{385813CA-C3AE-4B50-84DB-227356D8E4E3}" presName="tx1" presStyleLbl="revTx" presStyleIdx="2" presStyleCnt="3"/>
      <dgm:spPr/>
    </dgm:pt>
    <dgm:pt modelId="{A9087009-A606-4A0F-85FA-894F79244552}" type="pres">
      <dgm:prSet presAssocID="{385813CA-C3AE-4B50-84DB-227356D8E4E3}" presName="vert1" presStyleCnt="0"/>
      <dgm:spPr/>
    </dgm:pt>
  </dgm:ptLst>
  <dgm:cxnLst>
    <dgm:cxn modelId="{1FB24010-A402-4810-BDEF-EB7DD384B83E}" type="presOf" srcId="{2E4CC193-3BD9-4A00-951A-830C00ED32B1}" destId="{5047CD0A-6CDF-40A2-B393-BDE6F42BAD71}" srcOrd="0" destOrd="0" presId="urn:microsoft.com/office/officeart/2008/layout/LinedList"/>
    <dgm:cxn modelId="{D123062A-BAD7-4CDA-AF57-5DC17FD8739D}" srcId="{69D874AA-E9FF-4970-B68E-A61844F0B236}" destId="{385813CA-C3AE-4B50-84DB-227356D8E4E3}" srcOrd="2" destOrd="0" parTransId="{2D9C0B4F-14DA-4DE5-9715-5C2C737D49AA}" sibTransId="{EA661EFC-AE0B-4526-B304-9E574643902B}"/>
    <dgm:cxn modelId="{C3F2E62D-854C-4BC4-8A11-1813BDD4C7C4}" srcId="{69D874AA-E9FF-4970-B68E-A61844F0B236}" destId="{2E4CC193-3BD9-4A00-951A-830C00ED32B1}" srcOrd="1" destOrd="0" parTransId="{A9696C95-43FB-458D-ABE1-2D64FF9A2BF8}" sibTransId="{D977C7BE-6A2B-4E73-B5D3-DFCB5B546711}"/>
    <dgm:cxn modelId="{027C135B-3BCE-454A-B2A6-1FB31529BB80}" type="presOf" srcId="{385813CA-C3AE-4B50-84DB-227356D8E4E3}" destId="{1328C42C-D857-40FB-B1BC-17E38443D03D}" srcOrd="0" destOrd="0" presId="urn:microsoft.com/office/officeart/2008/layout/LinedList"/>
    <dgm:cxn modelId="{A9A9B599-FECB-4445-B818-5E00E338A68B}" type="presOf" srcId="{69D874AA-E9FF-4970-B68E-A61844F0B236}" destId="{3904FEC6-7258-459B-8235-337A04247BC1}" srcOrd="0" destOrd="0" presId="urn:microsoft.com/office/officeart/2008/layout/LinedList"/>
    <dgm:cxn modelId="{4EF7C1F9-2EA1-4F01-B94A-1994696FF8EF}" type="presOf" srcId="{677581D6-348F-4A94-A31A-A03AD0A57AF1}" destId="{F04AF1F7-00DA-4F54-A663-1E7B77D94346}" srcOrd="0" destOrd="0" presId="urn:microsoft.com/office/officeart/2008/layout/LinedList"/>
    <dgm:cxn modelId="{2B84D8FA-DD39-4AA4-BC1A-A4AC2A6AAE50}" srcId="{69D874AA-E9FF-4970-B68E-A61844F0B236}" destId="{677581D6-348F-4A94-A31A-A03AD0A57AF1}" srcOrd="0" destOrd="0" parTransId="{CCFCA20C-0F8B-480A-A9F6-BEF93911E0AE}" sibTransId="{18337C8D-00A2-4D66-9E66-DD153DCF4A3D}"/>
    <dgm:cxn modelId="{F88490C0-7B51-4F64-81C3-48EC7D82E2FA}" type="presParOf" srcId="{3904FEC6-7258-459B-8235-337A04247BC1}" destId="{C5EFADD2-E21D-44FB-9B5A-E6DE11ACC466}" srcOrd="0" destOrd="0" presId="urn:microsoft.com/office/officeart/2008/layout/LinedList"/>
    <dgm:cxn modelId="{8555D3EB-30D5-4D57-B361-E865EF8FF31B}" type="presParOf" srcId="{3904FEC6-7258-459B-8235-337A04247BC1}" destId="{27CB223A-FFBC-4C01-AA64-4A50385865DD}" srcOrd="1" destOrd="0" presId="urn:microsoft.com/office/officeart/2008/layout/LinedList"/>
    <dgm:cxn modelId="{C4BD661A-8B11-4CE2-A64B-716461D30939}" type="presParOf" srcId="{27CB223A-FFBC-4C01-AA64-4A50385865DD}" destId="{F04AF1F7-00DA-4F54-A663-1E7B77D94346}" srcOrd="0" destOrd="0" presId="urn:microsoft.com/office/officeart/2008/layout/LinedList"/>
    <dgm:cxn modelId="{8DDDA55C-FF65-48FE-88AE-BC7E184A5E1D}" type="presParOf" srcId="{27CB223A-FFBC-4C01-AA64-4A50385865DD}" destId="{2E29EFA5-DC6B-4E0A-BC8C-68B0797385CD}" srcOrd="1" destOrd="0" presId="urn:microsoft.com/office/officeart/2008/layout/LinedList"/>
    <dgm:cxn modelId="{3CDC68D9-E628-4E60-83A0-6FCF790908D0}" type="presParOf" srcId="{3904FEC6-7258-459B-8235-337A04247BC1}" destId="{26EBEDF3-8D33-44D4-A6C9-F7E07B6DD9BF}" srcOrd="2" destOrd="0" presId="urn:microsoft.com/office/officeart/2008/layout/LinedList"/>
    <dgm:cxn modelId="{81F19511-A9E9-468F-AB65-A3DB9A784D3F}" type="presParOf" srcId="{3904FEC6-7258-459B-8235-337A04247BC1}" destId="{6526CFA4-9570-4C06-A945-40EEC652222E}" srcOrd="3" destOrd="0" presId="urn:microsoft.com/office/officeart/2008/layout/LinedList"/>
    <dgm:cxn modelId="{1AC0DF1A-9ED7-4D28-84EF-333B0E99F9C8}" type="presParOf" srcId="{6526CFA4-9570-4C06-A945-40EEC652222E}" destId="{5047CD0A-6CDF-40A2-B393-BDE6F42BAD71}" srcOrd="0" destOrd="0" presId="urn:microsoft.com/office/officeart/2008/layout/LinedList"/>
    <dgm:cxn modelId="{2BFB4F63-1449-43FA-9831-DEA7F186BF36}" type="presParOf" srcId="{6526CFA4-9570-4C06-A945-40EEC652222E}" destId="{B6590E4E-7802-4720-A8CD-3409EC67FB3B}" srcOrd="1" destOrd="0" presId="urn:microsoft.com/office/officeart/2008/layout/LinedList"/>
    <dgm:cxn modelId="{33090F07-FE5A-4F79-B4F9-97332F9EEA74}" type="presParOf" srcId="{3904FEC6-7258-459B-8235-337A04247BC1}" destId="{7FC92880-852D-4E72-B8DB-22917B6C62DE}" srcOrd="4" destOrd="0" presId="urn:microsoft.com/office/officeart/2008/layout/LinedList"/>
    <dgm:cxn modelId="{E769845A-CDF4-4740-AA4C-FE25AEBFA552}" type="presParOf" srcId="{3904FEC6-7258-459B-8235-337A04247BC1}" destId="{09591586-EFCF-4512-82E7-36A6E3C6E1F1}" srcOrd="5" destOrd="0" presId="urn:microsoft.com/office/officeart/2008/layout/LinedList"/>
    <dgm:cxn modelId="{5A81E877-A237-44ED-B36C-86FA293AECD0}" type="presParOf" srcId="{09591586-EFCF-4512-82E7-36A6E3C6E1F1}" destId="{1328C42C-D857-40FB-B1BC-17E38443D03D}" srcOrd="0" destOrd="0" presId="urn:microsoft.com/office/officeart/2008/layout/LinedList"/>
    <dgm:cxn modelId="{D20B2BDB-1712-4203-AEB2-C4203218CEF7}" type="presParOf" srcId="{09591586-EFCF-4512-82E7-36A6E3C6E1F1}" destId="{A9087009-A606-4A0F-85FA-894F79244552}"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EFADD2-E21D-44FB-9B5A-E6DE11ACC466}">
      <dsp:nvSpPr>
        <dsp:cNvPr id="0" name=""/>
        <dsp:cNvSpPr/>
      </dsp:nvSpPr>
      <dsp:spPr>
        <a:xfrm>
          <a:off x="0" y="1858"/>
          <a:ext cx="5913437" cy="0"/>
        </a:xfrm>
        <a:prstGeom prst="line">
          <a:avLst/>
        </a:prstGeom>
        <a:gradFill rotWithShape="0">
          <a:gsLst>
            <a:gs pos="0">
              <a:schemeClr val="accent2">
                <a:hueOff val="0"/>
                <a:satOff val="0"/>
                <a:lumOff val="0"/>
                <a:alphaOff val="0"/>
                <a:tint val="98000"/>
                <a:satMod val="110000"/>
                <a:lumMod val="104000"/>
              </a:schemeClr>
            </a:gs>
            <a:gs pos="69000">
              <a:schemeClr val="accent2">
                <a:hueOff val="0"/>
                <a:satOff val="0"/>
                <a:lumOff val="0"/>
                <a:alphaOff val="0"/>
                <a:shade val="88000"/>
                <a:satMod val="130000"/>
                <a:lumMod val="92000"/>
              </a:schemeClr>
            </a:gs>
            <a:gs pos="100000">
              <a:schemeClr val="accent2">
                <a:hueOff val="0"/>
                <a:satOff val="0"/>
                <a:lumOff val="0"/>
                <a:alphaOff val="0"/>
                <a:shade val="78000"/>
                <a:satMod val="130000"/>
                <a:lumMod val="92000"/>
              </a:schemeClr>
            </a:gs>
          </a:gsLst>
          <a:lin ang="5400000" scaled="0"/>
        </a:gradFill>
        <a:ln w="9525" cap="flat" cmpd="sng" algn="ctr">
          <a:solidFill>
            <a:schemeClr val="accent2">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F04AF1F7-00DA-4F54-A663-1E7B77D94346}">
      <dsp:nvSpPr>
        <dsp:cNvPr id="0" name=""/>
        <dsp:cNvSpPr/>
      </dsp:nvSpPr>
      <dsp:spPr>
        <a:xfrm>
          <a:off x="0" y="1858"/>
          <a:ext cx="5913437" cy="12674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err="1"/>
            <a:t>učinci</a:t>
          </a:r>
          <a:r>
            <a:rPr lang="en-US" sz="2800" kern="1200" dirty="0"/>
            <a:t> do </a:t>
          </a:r>
          <a:r>
            <a:rPr lang="en-US" sz="2800" kern="1200" dirty="0" err="1"/>
            <a:t>godinu</a:t>
          </a:r>
          <a:r>
            <a:rPr lang="en-US" sz="2800" kern="1200" dirty="0"/>
            <a:t> dana</a:t>
          </a:r>
        </a:p>
      </dsp:txBody>
      <dsp:txXfrm>
        <a:off x="0" y="1858"/>
        <a:ext cx="5913437" cy="1267466"/>
      </dsp:txXfrm>
    </dsp:sp>
    <dsp:sp modelId="{26EBEDF3-8D33-44D4-A6C9-F7E07B6DD9BF}">
      <dsp:nvSpPr>
        <dsp:cNvPr id="0" name=""/>
        <dsp:cNvSpPr/>
      </dsp:nvSpPr>
      <dsp:spPr>
        <a:xfrm>
          <a:off x="0" y="1269324"/>
          <a:ext cx="5913437" cy="0"/>
        </a:xfrm>
        <a:prstGeom prst="line">
          <a:avLst/>
        </a:prstGeom>
        <a:gradFill rotWithShape="0">
          <a:gsLst>
            <a:gs pos="0">
              <a:schemeClr val="accent3">
                <a:hueOff val="0"/>
                <a:satOff val="0"/>
                <a:lumOff val="0"/>
                <a:alphaOff val="0"/>
                <a:tint val="98000"/>
                <a:satMod val="110000"/>
                <a:lumMod val="104000"/>
              </a:schemeClr>
            </a:gs>
            <a:gs pos="69000">
              <a:schemeClr val="accent3">
                <a:hueOff val="0"/>
                <a:satOff val="0"/>
                <a:lumOff val="0"/>
                <a:alphaOff val="0"/>
                <a:shade val="88000"/>
                <a:satMod val="130000"/>
                <a:lumMod val="92000"/>
              </a:schemeClr>
            </a:gs>
            <a:gs pos="100000">
              <a:schemeClr val="accent3">
                <a:hueOff val="0"/>
                <a:satOff val="0"/>
                <a:lumOff val="0"/>
                <a:alphaOff val="0"/>
                <a:shade val="78000"/>
                <a:satMod val="130000"/>
                <a:lumMod val="92000"/>
              </a:schemeClr>
            </a:gs>
          </a:gsLst>
          <a:lin ang="5400000" scaled="0"/>
        </a:gradFill>
        <a:ln w="9525" cap="flat" cmpd="sng" algn="ctr">
          <a:solidFill>
            <a:schemeClr val="accent3">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5047CD0A-6CDF-40A2-B393-BDE6F42BAD71}">
      <dsp:nvSpPr>
        <dsp:cNvPr id="0" name=""/>
        <dsp:cNvSpPr/>
      </dsp:nvSpPr>
      <dsp:spPr>
        <a:xfrm>
          <a:off x="0" y="1269324"/>
          <a:ext cx="5913437" cy="12674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err="1"/>
            <a:t>lakše</a:t>
          </a:r>
          <a:r>
            <a:rPr lang="en-US" sz="2800" kern="1200" dirty="0"/>
            <a:t> </a:t>
          </a:r>
          <a:r>
            <a:rPr lang="en-US" sz="2800" kern="1200" dirty="0" err="1"/>
            <a:t>ih</a:t>
          </a:r>
          <a:r>
            <a:rPr lang="en-US" sz="2800" kern="1200" dirty="0"/>
            <a:t> </a:t>
          </a:r>
          <a:r>
            <a:rPr lang="en-US" sz="2800" kern="1200" dirty="0" err="1"/>
            <a:t>pribaviti</a:t>
          </a:r>
          <a:endParaRPr lang="en-US" sz="2800" kern="1200" dirty="0"/>
        </a:p>
      </dsp:txBody>
      <dsp:txXfrm>
        <a:off x="0" y="1269324"/>
        <a:ext cx="5913437" cy="1267466"/>
      </dsp:txXfrm>
    </dsp:sp>
    <dsp:sp modelId="{7FC92880-852D-4E72-B8DB-22917B6C62DE}">
      <dsp:nvSpPr>
        <dsp:cNvPr id="0" name=""/>
        <dsp:cNvSpPr/>
      </dsp:nvSpPr>
      <dsp:spPr>
        <a:xfrm>
          <a:off x="0" y="2536790"/>
          <a:ext cx="5913437" cy="0"/>
        </a:xfrm>
        <a:prstGeom prst="line">
          <a:avLst/>
        </a:prstGeom>
        <a:gradFill rotWithShape="0">
          <a:gsLst>
            <a:gs pos="0">
              <a:schemeClr val="accent4">
                <a:hueOff val="0"/>
                <a:satOff val="0"/>
                <a:lumOff val="0"/>
                <a:alphaOff val="0"/>
                <a:tint val="98000"/>
                <a:satMod val="110000"/>
                <a:lumMod val="104000"/>
              </a:schemeClr>
            </a:gs>
            <a:gs pos="69000">
              <a:schemeClr val="accent4">
                <a:hueOff val="0"/>
                <a:satOff val="0"/>
                <a:lumOff val="0"/>
                <a:alphaOff val="0"/>
                <a:shade val="88000"/>
                <a:satMod val="130000"/>
                <a:lumMod val="92000"/>
              </a:schemeClr>
            </a:gs>
            <a:gs pos="100000">
              <a:schemeClr val="accent4">
                <a:hueOff val="0"/>
                <a:satOff val="0"/>
                <a:lumOff val="0"/>
                <a:alphaOff val="0"/>
                <a:shade val="78000"/>
                <a:satMod val="130000"/>
                <a:lumMod val="92000"/>
              </a:schemeClr>
            </a:gs>
          </a:gsLst>
          <a:lin ang="5400000" scaled="0"/>
        </a:gradFill>
        <a:ln w="9525" cap="flat" cmpd="sng" algn="ctr">
          <a:solidFill>
            <a:schemeClr val="accent4">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1328C42C-D857-40FB-B1BC-17E38443D03D}">
      <dsp:nvSpPr>
        <dsp:cNvPr id="0" name=""/>
        <dsp:cNvSpPr/>
      </dsp:nvSpPr>
      <dsp:spPr>
        <a:xfrm>
          <a:off x="0" y="2536790"/>
          <a:ext cx="5913437" cy="12674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hr-HR" sz="2800" kern="1200" dirty="0"/>
            <a:t>npr. </a:t>
          </a:r>
          <a:r>
            <a:rPr lang="en-US" sz="2800" kern="1200" dirty="0" err="1"/>
            <a:t>trgovačka</a:t>
          </a:r>
          <a:r>
            <a:rPr lang="en-US" sz="2800" kern="1200" dirty="0"/>
            <a:t> </a:t>
          </a:r>
          <a:r>
            <a:rPr lang="en-US" sz="2800" kern="1200" dirty="0" err="1"/>
            <a:t>roba</a:t>
          </a:r>
          <a:r>
            <a:rPr lang="en-US" sz="2800" kern="1200" dirty="0"/>
            <a:t>, </a:t>
          </a:r>
          <a:r>
            <a:rPr lang="en-US" sz="2800" kern="1200" dirty="0" err="1"/>
            <a:t>sirovine</a:t>
          </a:r>
          <a:r>
            <a:rPr lang="en-US" sz="2800" kern="1200" dirty="0"/>
            <a:t>, </a:t>
          </a:r>
          <a:r>
            <a:rPr lang="en-US" sz="2800" kern="1200" dirty="0" err="1"/>
            <a:t>materijal</a:t>
          </a:r>
          <a:r>
            <a:rPr lang="en-US" sz="2800" kern="1200" dirty="0"/>
            <a:t>, </a:t>
          </a:r>
          <a:r>
            <a:rPr lang="en-US" sz="2800" kern="1200" dirty="0" err="1"/>
            <a:t>ulaganje</a:t>
          </a:r>
          <a:r>
            <a:rPr lang="en-US" sz="2800" kern="1200" dirty="0"/>
            <a:t> u </a:t>
          </a:r>
          <a:r>
            <a:rPr lang="en-US" sz="2800" kern="1200" dirty="0" err="1"/>
            <a:t>promociju</a:t>
          </a:r>
          <a:r>
            <a:rPr lang="en-US" sz="2800" kern="1200" dirty="0"/>
            <a:t>,…</a:t>
          </a:r>
        </a:p>
      </dsp:txBody>
      <dsp:txXfrm>
        <a:off x="0" y="2536790"/>
        <a:ext cx="5913437" cy="1267466"/>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zervirano mjesto zaglavlja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hr-HR"/>
          </a:p>
        </p:txBody>
      </p:sp>
      <p:sp>
        <p:nvSpPr>
          <p:cNvPr id="3" name="Rezervirano mjesto datum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00E61C6-3783-4E7C-9D76-B478551D8409}" type="datetimeFigureOut">
              <a:rPr lang="hr-HR" smtClean="0"/>
              <a:t>10.6.2026.</a:t>
            </a:fld>
            <a:endParaRPr lang="hr-HR"/>
          </a:p>
        </p:txBody>
      </p:sp>
      <p:sp>
        <p:nvSpPr>
          <p:cNvPr id="4" name="Rezervirano mjesto slike slajd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hr-HR"/>
          </a:p>
        </p:txBody>
      </p:sp>
      <p:sp>
        <p:nvSpPr>
          <p:cNvPr id="5" name="Rezervirano mjesto bilježaka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p>
        </p:txBody>
      </p:sp>
      <p:sp>
        <p:nvSpPr>
          <p:cNvPr id="6" name="Rezervirano mjesto podnožj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hr-HR"/>
          </a:p>
        </p:txBody>
      </p:sp>
      <p:sp>
        <p:nvSpPr>
          <p:cNvPr id="7" name="Rezervirano mjesto broja slajd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3555696-618E-4023-A624-AB719808D916}" type="slidenum">
              <a:rPr lang="hr-HR" smtClean="0"/>
              <a:t>‹#›</a:t>
            </a:fld>
            <a:endParaRPr lang="hr-HR"/>
          </a:p>
        </p:txBody>
      </p:sp>
    </p:spTree>
    <p:extLst>
      <p:ext uri="{BB962C8B-B14F-4D97-AF65-F5344CB8AC3E}">
        <p14:creationId xmlns:p14="http://schemas.microsoft.com/office/powerpoint/2010/main" val="26032507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15:notes"/>
          <p:cNvSpPr txBox="1">
            <a:spLocks noGrp="1"/>
          </p:cNvSpPr>
          <p:nvPr>
            <p:ph type="body" idx="1"/>
          </p:nvPr>
        </p:nvSpPr>
        <p:spPr>
          <a:xfrm>
            <a:off x="679768" y="4690269"/>
            <a:ext cx="5438140" cy="4443413"/>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2" name="Google Shape;182;p15:notes"/>
          <p:cNvSpPr>
            <a:spLocks noGrp="1" noRot="1" noChangeAspect="1"/>
          </p:cNvSpPr>
          <p:nvPr>
            <p:ph type="sldImg" idx="2"/>
          </p:nvPr>
        </p:nvSpPr>
        <p:spPr>
          <a:xfrm>
            <a:off x="109538" y="741363"/>
            <a:ext cx="6578600" cy="37020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a:extLst>
            <a:ext uri="{FF2B5EF4-FFF2-40B4-BE49-F238E27FC236}">
              <a16:creationId xmlns:a16="http://schemas.microsoft.com/office/drawing/2014/main" id="{AB61DCA1-05D5-1672-247F-1733C887308C}"/>
            </a:ext>
          </a:extLst>
        </p:cNvPr>
        <p:cNvGrpSpPr/>
        <p:nvPr/>
      </p:nvGrpSpPr>
      <p:grpSpPr>
        <a:xfrm>
          <a:off x="0" y="0"/>
          <a:ext cx="0" cy="0"/>
          <a:chOff x="0" y="0"/>
          <a:chExt cx="0" cy="0"/>
        </a:xfrm>
      </p:grpSpPr>
      <p:sp>
        <p:nvSpPr>
          <p:cNvPr id="181" name="Google Shape;181;p15:notes">
            <a:extLst>
              <a:ext uri="{FF2B5EF4-FFF2-40B4-BE49-F238E27FC236}">
                <a16:creationId xmlns:a16="http://schemas.microsoft.com/office/drawing/2014/main" id="{B0838642-7339-EFAF-A5BF-FB7C3690EB4F}"/>
              </a:ext>
            </a:extLst>
          </p:cNvPr>
          <p:cNvSpPr txBox="1">
            <a:spLocks noGrp="1"/>
          </p:cNvSpPr>
          <p:nvPr>
            <p:ph type="body" idx="1"/>
          </p:nvPr>
        </p:nvSpPr>
        <p:spPr>
          <a:xfrm>
            <a:off x="679768" y="4690269"/>
            <a:ext cx="5438140" cy="4443413"/>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2" name="Google Shape;182;p15:notes">
            <a:extLst>
              <a:ext uri="{FF2B5EF4-FFF2-40B4-BE49-F238E27FC236}">
                <a16:creationId xmlns:a16="http://schemas.microsoft.com/office/drawing/2014/main" id="{48FC6590-E882-0014-AF6A-279664E6C624}"/>
              </a:ext>
            </a:extLst>
          </p:cNvPr>
          <p:cNvSpPr>
            <a:spLocks noGrp="1" noRot="1" noChangeAspect="1"/>
          </p:cNvSpPr>
          <p:nvPr>
            <p:ph type="sldImg" idx="2"/>
          </p:nvPr>
        </p:nvSpPr>
        <p:spPr>
          <a:xfrm>
            <a:off x="109538" y="741363"/>
            <a:ext cx="6578600" cy="37020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54843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a:extLst>
            <a:ext uri="{FF2B5EF4-FFF2-40B4-BE49-F238E27FC236}">
              <a16:creationId xmlns:a16="http://schemas.microsoft.com/office/drawing/2014/main" id="{F7C670D1-C8D9-6F13-18BB-DF572E11EB1B}"/>
            </a:ext>
          </a:extLst>
        </p:cNvPr>
        <p:cNvGrpSpPr/>
        <p:nvPr/>
      </p:nvGrpSpPr>
      <p:grpSpPr>
        <a:xfrm>
          <a:off x="0" y="0"/>
          <a:ext cx="0" cy="0"/>
          <a:chOff x="0" y="0"/>
          <a:chExt cx="0" cy="0"/>
        </a:xfrm>
      </p:grpSpPr>
      <p:sp>
        <p:nvSpPr>
          <p:cNvPr id="186" name="Google Shape;186;p16:notes">
            <a:extLst>
              <a:ext uri="{FF2B5EF4-FFF2-40B4-BE49-F238E27FC236}">
                <a16:creationId xmlns:a16="http://schemas.microsoft.com/office/drawing/2014/main" id="{83E725F7-5015-72EE-E9C9-9B6B42BB4686}"/>
              </a:ext>
            </a:extLst>
          </p:cNvPr>
          <p:cNvSpPr txBox="1">
            <a:spLocks noGrp="1"/>
          </p:cNvSpPr>
          <p:nvPr>
            <p:ph type="body" idx="1"/>
          </p:nvPr>
        </p:nvSpPr>
        <p:spPr>
          <a:xfrm>
            <a:off x="679768" y="4690269"/>
            <a:ext cx="5438140" cy="4443413"/>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7" name="Google Shape;187;p16:notes">
            <a:extLst>
              <a:ext uri="{FF2B5EF4-FFF2-40B4-BE49-F238E27FC236}">
                <a16:creationId xmlns:a16="http://schemas.microsoft.com/office/drawing/2014/main" id="{8C5A673F-AB3A-20F8-081D-517E7478C795}"/>
              </a:ext>
            </a:extLst>
          </p:cNvPr>
          <p:cNvSpPr>
            <a:spLocks noGrp="1" noRot="1" noChangeAspect="1"/>
          </p:cNvSpPr>
          <p:nvPr>
            <p:ph type="sldImg" idx="2"/>
          </p:nvPr>
        </p:nvSpPr>
        <p:spPr>
          <a:xfrm>
            <a:off x="109538" y="741363"/>
            <a:ext cx="6578600" cy="37020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739425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a:extLst>
            <a:ext uri="{FF2B5EF4-FFF2-40B4-BE49-F238E27FC236}">
              <a16:creationId xmlns:a16="http://schemas.microsoft.com/office/drawing/2014/main" id="{9883EF36-DC67-77B4-A425-27E6FA5455A2}"/>
            </a:ext>
          </a:extLst>
        </p:cNvPr>
        <p:cNvGrpSpPr/>
        <p:nvPr/>
      </p:nvGrpSpPr>
      <p:grpSpPr>
        <a:xfrm>
          <a:off x="0" y="0"/>
          <a:ext cx="0" cy="0"/>
          <a:chOff x="0" y="0"/>
          <a:chExt cx="0" cy="0"/>
        </a:xfrm>
      </p:grpSpPr>
      <p:sp>
        <p:nvSpPr>
          <p:cNvPr id="186" name="Google Shape;186;p16:notes">
            <a:extLst>
              <a:ext uri="{FF2B5EF4-FFF2-40B4-BE49-F238E27FC236}">
                <a16:creationId xmlns:a16="http://schemas.microsoft.com/office/drawing/2014/main" id="{F541D287-4268-07F1-E3A4-9253DA132B47}"/>
              </a:ext>
            </a:extLst>
          </p:cNvPr>
          <p:cNvSpPr txBox="1">
            <a:spLocks noGrp="1"/>
          </p:cNvSpPr>
          <p:nvPr>
            <p:ph type="body" idx="1"/>
          </p:nvPr>
        </p:nvSpPr>
        <p:spPr>
          <a:xfrm>
            <a:off x="679768" y="4690269"/>
            <a:ext cx="5438140" cy="4443413"/>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7" name="Google Shape;187;p16:notes">
            <a:extLst>
              <a:ext uri="{FF2B5EF4-FFF2-40B4-BE49-F238E27FC236}">
                <a16:creationId xmlns:a16="http://schemas.microsoft.com/office/drawing/2014/main" id="{4CEBB907-7A3D-FCD3-31E1-DB4C2912FA89}"/>
              </a:ext>
            </a:extLst>
          </p:cNvPr>
          <p:cNvSpPr>
            <a:spLocks noGrp="1" noRot="1" noChangeAspect="1"/>
          </p:cNvSpPr>
          <p:nvPr>
            <p:ph type="sldImg" idx="2"/>
          </p:nvPr>
        </p:nvSpPr>
        <p:spPr>
          <a:xfrm>
            <a:off x="109538" y="741363"/>
            <a:ext cx="6578600" cy="37020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681828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17:notes"/>
          <p:cNvSpPr txBox="1">
            <a:spLocks noGrp="1"/>
          </p:cNvSpPr>
          <p:nvPr>
            <p:ph type="body" idx="1"/>
          </p:nvPr>
        </p:nvSpPr>
        <p:spPr>
          <a:xfrm>
            <a:off x="679768" y="4690269"/>
            <a:ext cx="5438140" cy="4443413"/>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3" name="Google Shape;193;p17:notes"/>
          <p:cNvSpPr>
            <a:spLocks noGrp="1" noRot="1" noChangeAspect="1"/>
          </p:cNvSpPr>
          <p:nvPr>
            <p:ph type="sldImg" idx="2"/>
          </p:nvPr>
        </p:nvSpPr>
        <p:spPr>
          <a:xfrm>
            <a:off x="109538" y="741363"/>
            <a:ext cx="6578600" cy="37020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a:extLst>
            <a:ext uri="{FF2B5EF4-FFF2-40B4-BE49-F238E27FC236}">
              <a16:creationId xmlns:a16="http://schemas.microsoft.com/office/drawing/2014/main" id="{74BEBBA5-AE73-34AE-F413-867D916CBC14}"/>
            </a:ext>
          </a:extLst>
        </p:cNvPr>
        <p:cNvGrpSpPr/>
        <p:nvPr/>
      </p:nvGrpSpPr>
      <p:grpSpPr>
        <a:xfrm>
          <a:off x="0" y="0"/>
          <a:ext cx="0" cy="0"/>
          <a:chOff x="0" y="0"/>
          <a:chExt cx="0" cy="0"/>
        </a:xfrm>
      </p:grpSpPr>
      <p:sp>
        <p:nvSpPr>
          <p:cNvPr id="181" name="Google Shape;181;p15:notes">
            <a:extLst>
              <a:ext uri="{FF2B5EF4-FFF2-40B4-BE49-F238E27FC236}">
                <a16:creationId xmlns:a16="http://schemas.microsoft.com/office/drawing/2014/main" id="{D99DC6F7-5C0E-2BAA-DB24-A78BF5347722}"/>
              </a:ext>
            </a:extLst>
          </p:cNvPr>
          <p:cNvSpPr txBox="1">
            <a:spLocks noGrp="1"/>
          </p:cNvSpPr>
          <p:nvPr>
            <p:ph type="body" idx="1"/>
          </p:nvPr>
        </p:nvSpPr>
        <p:spPr>
          <a:xfrm>
            <a:off x="679768" y="4690269"/>
            <a:ext cx="5438140" cy="4443413"/>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2" name="Google Shape;182;p15:notes">
            <a:extLst>
              <a:ext uri="{FF2B5EF4-FFF2-40B4-BE49-F238E27FC236}">
                <a16:creationId xmlns:a16="http://schemas.microsoft.com/office/drawing/2014/main" id="{38D43EEA-D2ED-8670-E521-1F790F2AD2D4}"/>
              </a:ext>
            </a:extLst>
          </p:cNvPr>
          <p:cNvSpPr>
            <a:spLocks noGrp="1" noRot="1" noChangeAspect="1"/>
          </p:cNvSpPr>
          <p:nvPr>
            <p:ph type="sldImg" idx="2"/>
          </p:nvPr>
        </p:nvSpPr>
        <p:spPr>
          <a:xfrm>
            <a:off x="109538" y="741363"/>
            <a:ext cx="6578600" cy="37020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275371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21:notes"/>
          <p:cNvSpPr txBox="1">
            <a:spLocks noGrp="1"/>
          </p:cNvSpPr>
          <p:nvPr>
            <p:ph type="body" idx="1"/>
          </p:nvPr>
        </p:nvSpPr>
        <p:spPr>
          <a:xfrm>
            <a:off x="679768" y="4690269"/>
            <a:ext cx="5438140" cy="4443413"/>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6" name="Google Shape;216;p21:notes"/>
          <p:cNvSpPr>
            <a:spLocks noGrp="1" noRot="1" noChangeAspect="1"/>
          </p:cNvSpPr>
          <p:nvPr>
            <p:ph type="sldImg" idx="2"/>
          </p:nvPr>
        </p:nvSpPr>
        <p:spPr>
          <a:xfrm>
            <a:off x="109538" y="741363"/>
            <a:ext cx="6578600" cy="37020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22:notes"/>
          <p:cNvSpPr txBox="1">
            <a:spLocks noGrp="1"/>
          </p:cNvSpPr>
          <p:nvPr>
            <p:ph type="body" idx="1"/>
          </p:nvPr>
        </p:nvSpPr>
        <p:spPr>
          <a:xfrm>
            <a:off x="679768" y="4690269"/>
            <a:ext cx="5438140" cy="4443413"/>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2" name="Google Shape;222;p22:notes"/>
          <p:cNvSpPr>
            <a:spLocks noGrp="1" noRot="1" noChangeAspect="1"/>
          </p:cNvSpPr>
          <p:nvPr>
            <p:ph type="sldImg" idx="2"/>
          </p:nvPr>
        </p:nvSpPr>
        <p:spPr>
          <a:xfrm>
            <a:off x="109538" y="741363"/>
            <a:ext cx="6578600" cy="37020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p23:notes"/>
          <p:cNvSpPr txBox="1">
            <a:spLocks noGrp="1"/>
          </p:cNvSpPr>
          <p:nvPr>
            <p:ph type="body" idx="1"/>
          </p:nvPr>
        </p:nvSpPr>
        <p:spPr>
          <a:xfrm>
            <a:off x="679768" y="4690269"/>
            <a:ext cx="5438140" cy="4443413"/>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8" name="Google Shape;228;p23:notes"/>
          <p:cNvSpPr>
            <a:spLocks noGrp="1" noRot="1" noChangeAspect="1"/>
          </p:cNvSpPr>
          <p:nvPr>
            <p:ph type="sldImg" idx="2"/>
          </p:nvPr>
        </p:nvSpPr>
        <p:spPr>
          <a:xfrm>
            <a:off x="109538" y="741363"/>
            <a:ext cx="6578600" cy="37020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24:notes"/>
          <p:cNvSpPr txBox="1">
            <a:spLocks noGrp="1"/>
          </p:cNvSpPr>
          <p:nvPr>
            <p:ph type="body" idx="1"/>
          </p:nvPr>
        </p:nvSpPr>
        <p:spPr>
          <a:xfrm>
            <a:off x="679768" y="4690269"/>
            <a:ext cx="5438140" cy="4443413"/>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4" name="Google Shape;234;p24:notes"/>
          <p:cNvSpPr>
            <a:spLocks noGrp="1" noRot="1" noChangeAspect="1"/>
          </p:cNvSpPr>
          <p:nvPr>
            <p:ph type="sldImg" idx="2"/>
          </p:nvPr>
        </p:nvSpPr>
        <p:spPr>
          <a:xfrm>
            <a:off x="109538" y="741363"/>
            <a:ext cx="6578600" cy="37020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p25:notes"/>
          <p:cNvSpPr txBox="1">
            <a:spLocks noGrp="1"/>
          </p:cNvSpPr>
          <p:nvPr>
            <p:ph type="body" idx="1"/>
          </p:nvPr>
        </p:nvSpPr>
        <p:spPr>
          <a:xfrm>
            <a:off x="679768" y="4690269"/>
            <a:ext cx="5438140" cy="4443413"/>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0" name="Google Shape;240;p25:notes"/>
          <p:cNvSpPr>
            <a:spLocks noGrp="1" noRot="1" noChangeAspect="1"/>
          </p:cNvSpPr>
          <p:nvPr>
            <p:ph type="sldImg" idx="2"/>
          </p:nvPr>
        </p:nvSpPr>
        <p:spPr>
          <a:xfrm>
            <a:off x="109538" y="741363"/>
            <a:ext cx="6578600" cy="37020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26:notes"/>
          <p:cNvSpPr txBox="1">
            <a:spLocks noGrp="1"/>
          </p:cNvSpPr>
          <p:nvPr>
            <p:ph type="body" idx="1"/>
          </p:nvPr>
        </p:nvSpPr>
        <p:spPr>
          <a:xfrm>
            <a:off x="679768" y="4690269"/>
            <a:ext cx="5438140" cy="4443413"/>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7" name="Google Shape;247;p26:notes"/>
          <p:cNvSpPr>
            <a:spLocks noGrp="1" noRot="1" noChangeAspect="1"/>
          </p:cNvSpPr>
          <p:nvPr>
            <p:ph type="sldImg" idx="2"/>
          </p:nvPr>
        </p:nvSpPr>
        <p:spPr>
          <a:xfrm>
            <a:off x="109538" y="741363"/>
            <a:ext cx="6578600" cy="37020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p28:notes"/>
          <p:cNvSpPr txBox="1">
            <a:spLocks noGrp="1"/>
          </p:cNvSpPr>
          <p:nvPr>
            <p:ph type="body" idx="1"/>
          </p:nvPr>
        </p:nvSpPr>
        <p:spPr>
          <a:xfrm>
            <a:off x="679768" y="4690269"/>
            <a:ext cx="5438140" cy="4443413"/>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9" name="Google Shape;259;p28:notes"/>
          <p:cNvSpPr>
            <a:spLocks noGrp="1" noRot="1" noChangeAspect="1"/>
          </p:cNvSpPr>
          <p:nvPr>
            <p:ph type="sldImg" idx="2"/>
          </p:nvPr>
        </p:nvSpPr>
        <p:spPr>
          <a:xfrm>
            <a:off x="109538" y="741363"/>
            <a:ext cx="6578600" cy="37020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27:notes"/>
          <p:cNvSpPr txBox="1">
            <a:spLocks noGrp="1"/>
          </p:cNvSpPr>
          <p:nvPr>
            <p:ph type="body" idx="1"/>
          </p:nvPr>
        </p:nvSpPr>
        <p:spPr>
          <a:xfrm>
            <a:off x="679768" y="4690269"/>
            <a:ext cx="5438140" cy="4443413"/>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3" name="Google Shape;253;p27:notes"/>
          <p:cNvSpPr>
            <a:spLocks noGrp="1" noRot="1" noChangeAspect="1"/>
          </p:cNvSpPr>
          <p:nvPr>
            <p:ph type="sldImg" idx="2"/>
          </p:nvPr>
        </p:nvSpPr>
        <p:spPr>
          <a:xfrm>
            <a:off x="109538" y="741363"/>
            <a:ext cx="6578600" cy="37020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p29:notes"/>
          <p:cNvSpPr txBox="1">
            <a:spLocks noGrp="1"/>
          </p:cNvSpPr>
          <p:nvPr>
            <p:ph type="body" idx="1"/>
          </p:nvPr>
        </p:nvSpPr>
        <p:spPr>
          <a:xfrm>
            <a:off x="679768" y="4690269"/>
            <a:ext cx="5438140" cy="4443413"/>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0" name="Google Shape;270;p29:notes"/>
          <p:cNvSpPr>
            <a:spLocks noGrp="1" noRot="1" noChangeAspect="1"/>
          </p:cNvSpPr>
          <p:nvPr>
            <p:ph type="sldImg" idx="2"/>
          </p:nvPr>
        </p:nvSpPr>
        <p:spPr>
          <a:xfrm>
            <a:off x="109538" y="741363"/>
            <a:ext cx="6578600" cy="37020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a:extLst>
            <a:ext uri="{FF2B5EF4-FFF2-40B4-BE49-F238E27FC236}">
              <a16:creationId xmlns:a16="http://schemas.microsoft.com/office/drawing/2014/main" id="{8C05C003-C6CA-9373-EAE0-82A6E419B5B9}"/>
            </a:ext>
          </a:extLst>
        </p:cNvPr>
        <p:cNvGrpSpPr/>
        <p:nvPr/>
      </p:nvGrpSpPr>
      <p:grpSpPr>
        <a:xfrm>
          <a:off x="0" y="0"/>
          <a:ext cx="0" cy="0"/>
          <a:chOff x="0" y="0"/>
          <a:chExt cx="0" cy="0"/>
        </a:xfrm>
      </p:grpSpPr>
      <p:sp>
        <p:nvSpPr>
          <p:cNvPr id="269" name="Google Shape;269;p29:notes">
            <a:extLst>
              <a:ext uri="{FF2B5EF4-FFF2-40B4-BE49-F238E27FC236}">
                <a16:creationId xmlns:a16="http://schemas.microsoft.com/office/drawing/2014/main" id="{EB4C050E-0DB1-6F7F-0D55-A4E577F93E35}"/>
              </a:ext>
            </a:extLst>
          </p:cNvPr>
          <p:cNvSpPr txBox="1">
            <a:spLocks noGrp="1"/>
          </p:cNvSpPr>
          <p:nvPr>
            <p:ph type="body" idx="1"/>
          </p:nvPr>
        </p:nvSpPr>
        <p:spPr>
          <a:xfrm>
            <a:off x="679768" y="4690269"/>
            <a:ext cx="5438140" cy="4443413"/>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0" name="Google Shape;270;p29:notes">
            <a:extLst>
              <a:ext uri="{FF2B5EF4-FFF2-40B4-BE49-F238E27FC236}">
                <a16:creationId xmlns:a16="http://schemas.microsoft.com/office/drawing/2014/main" id="{FCCFDA5A-DCA0-F66B-4E71-4C4C4919B177}"/>
              </a:ext>
            </a:extLst>
          </p:cNvPr>
          <p:cNvSpPr>
            <a:spLocks noGrp="1" noRot="1" noChangeAspect="1"/>
          </p:cNvSpPr>
          <p:nvPr>
            <p:ph type="sldImg" idx="2"/>
          </p:nvPr>
        </p:nvSpPr>
        <p:spPr>
          <a:xfrm>
            <a:off x="109538" y="741363"/>
            <a:ext cx="6578600" cy="37020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789935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30:notes"/>
          <p:cNvSpPr txBox="1">
            <a:spLocks noGrp="1"/>
          </p:cNvSpPr>
          <p:nvPr>
            <p:ph type="body" idx="1"/>
          </p:nvPr>
        </p:nvSpPr>
        <p:spPr>
          <a:xfrm>
            <a:off x="679768" y="4690269"/>
            <a:ext cx="5438140" cy="4443413"/>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8" name="Google Shape;278;p30:notes"/>
          <p:cNvSpPr>
            <a:spLocks noGrp="1" noRot="1" noChangeAspect="1"/>
          </p:cNvSpPr>
          <p:nvPr>
            <p:ph type="sldImg" idx="2"/>
          </p:nvPr>
        </p:nvSpPr>
        <p:spPr>
          <a:xfrm>
            <a:off x="109538" y="741363"/>
            <a:ext cx="6578600" cy="37020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a:extLst>
            <a:ext uri="{FF2B5EF4-FFF2-40B4-BE49-F238E27FC236}">
              <a16:creationId xmlns:a16="http://schemas.microsoft.com/office/drawing/2014/main" id="{A2438CA9-AC73-DF4B-245B-A98707655BB7}"/>
            </a:ext>
          </a:extLst>
        </p:cNvPr>
        <p:cNvGrpSpPr/>
        <p:nvPr/>
      </p:nvGrpSpPr>
      <p:grpSpPr>
        <a:xfrm>
          <a:off x="0" y="0"/>
          <a:ext cx="0" cy="0"/>
          <a:chOff x="0" y="0"/>
          <a:chExt cx="0" cy="0"/>
        </a:xfrm>
      </p:grpSpPr>
      <p:sp>
        <p:nvSpPr>
          <p:cNvPr id="239" name="Google Shape;239;p25:notes">
            <a:extLst>
              <a:ext uri="{FF2B5EF4-FFF2-40B4-BE49-F238E27FC236}">
                <a16:creationId xmlns:a16="http://schemas.microsoft.com/office/drawing/2014/main" id="{F6553877-227C-26D0-B488-2D882C835AC6}"/>
              </a:ext>
            </a:extLst>
          </p:cNvPr>
          <p:cNvSpPr txBox="1">
            <a:spLocks noGrp="1"/>
          </p:cNvSpPr>
          <p:nvPr>
            <p:ph type="body" idx="1"/>
          </p:nvPr>
        </p:nvSpPr>
        <p:spPr>
          <a:xfrm>
            <a:off x="679768" y="4690269"/>
            <a:ext cx="5438140" cy="4443413"/>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0" name="Google Shape;240;p25:notes">
            <a:extLst>
              <a:ext uri="{FF2B5EF4-FFF2-40B4-BE49-F238E27FC236}">
                <a16:creationId xmlns:a16="http://schemas.microsoft.com/office/drawing/2014/main" id="{6DDA2898-FE58-42E8-6040-F03DC811C8CE}"/>
              </a:ext>
            </a:extLst>
          </p:cNvPr>
          <p:cNvSpPr>
            <a:spLocks noGrp="1" noRot="1" noChangeAspect="1"/>
          </p:cNvSpPr>
          <p:nvPr>
            <p:ph type="sldImg" idx="2"/>
          </p:nvPr>
        </p:nvSpPr>
        <p:spPr>
          <a:xfrm>
            <a:off x="109538" y="741363"/>
            <a:ext cx="6578600" cy="37020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166803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Naslovni slajd">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hr-HR"/>
              <a:t>Kliknite da biste uredili stil naslova matrice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r-HR"/>
              <a:t>Kliknite da biste uredili stil podnaslova matrice</a:t>
            </a:r>
            <a:endParaRPr lang="en-US" dirty="0"/>
          </a:p>
        </p:txBody>
      </p:sp>
      <p:sp>
        <p:nvSpPr>
          <p:cNvPr id="4" name="Date Placeholder 3"/>
          <p:cNvSpPr>
            <a:spLocks noGrp="1"/>
          </p:cNvSpPr>
          <p:nvPr>
            <p:ph type="dt" sz="half" idx="10"/>
          </p:nvPr>
        </p:nvSpPr>
        <p:spPr/>
        <p:txBody>
          <a:bodyPr/>
          <a:lstStyle/>
          <a:p>
            <a:fld id="{57E0CF6C-748E-4B7A-BC8B-3011EF78ED13}" type="datetime1">
              <a:rPr lang="en-US" smtClean="0"/>
              <a:pPr/>
              <a:t>6/10/2026</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solidFill>
                <a:schemeClr val="tx1">
                  <a:alpha val="60000"/>
                </a:schemeClr>
              </a:solidFill>
            </a:endParaRPr>
          </a:p>
        </p:txBody>
      </p:sp>
      <p:sp>
        <p:nvSpPr>
          <p:cNvPr id="6" name="Slide Number Placeholder 5"/>
          <p:cNvSpPr>
            <a:spLocks noGrp="1"/>
          </p:cNvSpPr>
          <p:nvPr>
            <p:ph type="sldNum" sz="quarter" idx="12"/>
          </p:nvPr>
        </p:nvSpPr>
        <p:spPr>
          <a:xfrm>
            <a:off x="1437664" y="798973"/>
            <a:ext cx="811019" cy="503578"/>
          </a:xfrm>
        </p:spPr>
        <p:txBody>
          <a:bodyPr/>
          <a:lstStyle/>
          <a:p>
            <a:fld id="{73B850FF-6169-4056-8077-06FFA93A5366}" type="slidenum">
              <a:rPr lang="en-US" smtClean="0"/>
              <a:pPr/>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37564656"/>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slov i sadržaj">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a:t>Kliknite da biste uredili stil naslova matrice</a:t>
            </a:r>
            <a:endParaRPr lang="en-US" dirty="0"/>
          </a:p>
        </p:txBody>
      </p:sp>
      <p:sp>
        <p:nvSpPr>
          <p:cNvPr id="3" name="Content Placeholder 2"/>
          <p:cNvSpPr>
            <a:spLocks noGrp="1"/>
          </p:cNvSpPr>
          <p:nvPr>
            <p:ph idx="1"/>
          </p:nvPr>
        </p:nvSpPr>
        <p:spPr/>
        <p:txBody>
          <a:bodyPr anchor="t"/>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4" name="Date Placeholder 3"/>
          <p:cNvSpPr>
            <a:spLocks noGrp="1"/>
          </p:cNvSpPr>
          <p:nvPr>
            <p:ph type="dt" sz="half" idx="10"/>
          </p:nvPr>
        </p:nvSpPr>
        <p:spPr/>
        <p:txBody>
          <a:bodyPr/>
          <a:lstStyle/>
          <a:p>
            <a:fld id="{57E0CF6C-748E-4B7A-BC8B-3011EF78ED13}" type="datetime1">
              <a:rPr lang="en-US" smtClean="0"/>
              <a:pPr/>
              <a:t>6/10/2026</a:t>
            </a:fld>
            <a:endParaRPr lang="en-US" dirty="0"/>
          </a:p>
        </p:txBody>
      </p:sp>
      <p:sp>
        <p:nvSpPr>
          <p:cNvPr id="5" name="Footer Placeholder 4"/>
          <p:cNvSpPr>
            <a:spLocks noGrp="1"/>
          </p:cNvSpPr>
          <p:nvPr>
            <p:ph type="ftr" sz="quarter" idx="11"/>
          </p:nvPr>
        </p:nvSpPr>
        <p:spPr/>
        <p:txBody>
          <a:bodyPr/>
          <a:lstStyle/>
          <a:p>
            <a:endParaRPr lang="en-US" dirty="0">
              <a:solidFill>
                <a:schemeClr val="tx1">
                  <a:alpha val="60000"/>
                </a:schemeClr>
              </a:solidFill>
            </a:endParaRPr>
          </a:p>
        </p:txBody>
      </p:sp>
      <p:sp>
        <p:nvSpPr>
          <p:cNvPr id="6" name="Slide Number Placeholder 5"/>
          <p:cNvSpPr>
            <a:spLocks noGrp="1"/>
          </p:cNvSpPr>
          <p:nvPr>
            <p:ph type="sldNum" sz="quarter" idx="12"/>
          </p:nvPr>
        </p:nvSpPr>
        <p:spPr/>
        <p:txBody>
          <a:bodyPr/>
          <a:lstStyle/>
          <a:p>
            <a:fld id="{73B850FF-6169-4056-8077-06FFA93A5366}" type="slidenum">
              <a:rPr lang="en-US" smtClean="0"/>
              <a:pPr/>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40504503"/>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aglavlje sekcije">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hr-HR"/>
              <a:t>Kliknite da biste uredili stil naslova matrice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r-HR"/>
              <a:t>Kliknite da biste uredili matrice</a:t>
            </a:r>
          </a:p>
        </p:txBody>
      </p:sp>
      <p:sp>
        <p:nvSpPr>
          <p:cNvPr id="4" name="Date Placeholder 3"/>
          <p:cNvSpPr>
            <a:spLocks noGrp="1"/>
          </p:cNvSpPr>
          <p:nvPr>
            <p:ph type="dt" sz="half" idx="10"/>
          </p:nvPr>
        </p:nvSpPr>
        <p:spPr/>
        <p:txBody>
          <a:bodyPr/>
          <a:lstStyle/>
          <a:p>
            <a:fld id="{57E0CF6C-748E-4B7A-BC8B-3011EF78ED13}" type="datetime1">
              <a:rPr lang="en-US" smtClean="0"/>
              <a:pPr/>
              <a:t>6/10/2026</a:t>
            </a:fld>
            <a:endParaRPr lang="en-US" dirty="0"/>
          </a:p>
        </p:txBody>
      </p:sp>
      <p:sp>
        <p:nvSpPr>
          <p:cNvPr id="5" name="Footer Placeholder 4"/>
          <p:cNvSpPr>
            <a:spLocks noGrp="1"/>
          </p:cNvSpPr>
          <p:nvPr>
            <p:ph type="ftr" sz="quarter" idx="11"/>
          </p:nvPr>
        </p:nvSpPr>
        <p:spPr/>
        <p:txBody>
          <a:bodyPr/>
          <a:lstStyle/>
          <a:p>
            <a:endParaRPr lang="en-US" dirty="0">
              <a:solidFill>
                <a:schemeClr val="tx1">
                  <a:alpha val="60000"/>
                </a:schemeClr>
              </a:solidFill>
            </a:endParaRPr>
          </a:p>
        </p:txBody>
      </p:sp>
      <p:sp>
        <p:nvSpPr>
          <p:cNvPr id="6" name="Slide Number Placeholder 5"/>
          <p:cNvSpPr>
            <a:spLocks noGrp="1"/>
          </p:cNvSpPr>
          <p:nvPr>
            <p:ph type="sldNum" sz="quarter" idx="12"/>
          </p:nvPr>
        </p:nvSpPr>
        <p:spPr/>
        <p:txBody>
          <a:bodyPr/>
          <a:lstStyle/>
          <a:p>
            <a:fld id="{73B850FF-6169-4056-8077-06FFA93A5366}" type="slidenum">
              <a:rPr lang="en-US" smtClean="0"/>
              <a:pPr/>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045882272"/>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sadržaja">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hr-HR"/>
              <a:t>Kliknite da biste uredili stil naslova matrice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5" name="Date Placeholder 4"/>
          <p:cNvSpPr>
            <a:spLocks noGrp="1"/>
          </p:cNvSpPr>
          <p:nvPr>
            <p:ph type="dt" sz="half" idx="10"/>
          </p:nvPr>
        </p:nvSpPr>
        <p:spPr/>
        <p:txBody>
          <a:bodyPr/>
          <a:lstStyle/>
          <a:p>
            <a:fld id="{57E0CF6C-748E-4B7A-BC8B-3011EF78ED13}" type="datetime1">
              <a:rPr lang="en-US" smtClean="0"/>
              <a:pPr/>
              <a:t>6/10/2026</a:t>
            </a:fld>
            <a:endParaRPr lang="en-US" dirty="0"/>
          </a:p>
        </p:txBody>
      </p:sp>
      <p:sp>
        <p:nvSpPr>
          <p:cNvPr id="6" name="Footer Placeholder 5"/>
          <p:cNvSpPr>
            <a:spLocks noGrp="1"/>
          </p:cNvSpPr>
          <p:nvPr>
            <p:ph type="ftr" sz="quarter" idx="11"/>
          </p:nvPr>
        </p:nvSpPr>
        <p:spPr/>
        <p:txBody>
          <a:bodyPr/>
          <a:lstStyle/>
          <a:p>
            <a:endParaRPr lang="en-US" dirty="0">
              <a:solidFill>
                <a:schemeClr val="tx1">
                  <a:alpha val="60000"/>
                </a:schemeClr>
              </a:solidFill>
            </a:endParaRPr>
          </a:p>
        </p:txBody>
      </p:sp>
      <p:sp>
        <p:nvSpPr>
          <p:cNvPr id="7" name="Slide Number Placeholder 6"/>
          <p:cNvSpPr>
            <a:spLocks noGrp="1"/>
          </p:cNvSpPr>
          <p:nvPr>
            <p:ph type="sldNum" sz="quarter" idx="12"/>
          </p:nvPr>
        </p:nvSpPr>
        <p:spPr/>
        <p:txBody>
          <a:bodyPr/>
          <a:lstStyle/>
          <a:p>
            <a:fld id="{73B850FF-6169-4056-8077-06FFA93A5366}" type="slidenum">
              <a:rPr lang="en-US" smtClean="0"/>
              <a:pPr/>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51643868"/>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Usporedba">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hr-HR"/>
              <a:t>Kliknite da biste uredili stil naslova matrice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Kliknite da biste uredili matrice</a:t>
            </a:r>
          </a:p>
        </p:txBody>
      </p:sp>
      <p:sp>
        <p:nvSpPr>
          <p:cNvPr id="4" name="Content Placeholder 3"/>
          <p:cNvSpPr>
            <a:spLocks noGrp="1"/>
          </p:cNvSpPr>
          <p:nvPr>
            <p:ph sz="half" idx="2"/>
          </p:nvPr>
        </p:nvSpPr>
        <p:spPr>
          <a:xfrm>
            <a:off x="1447191" y="2824269"/>
            <a:ext cx="4645152" cy="2644457"/>
          </a:xfrm>
        </p:spPr>
        <p:txBody>
          <a:body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Kliknite da biste uredili matrice</a:t>
            </a:r>
          </a:p>
        </p:txBody>
      </p:sp>
      <p:sp>
        <p:nvSpPr>
          <p:cNvPr id="6" name="Content Placeholder 5"/>
          <p:cNvSpPr>
            <a:spLocks noGrp="1"/>
          </p:cNvSpPr>
          <p:nvPr>
            <p:ph sz="quarter" idx="4"/>
          </p:nvPr>
        </p:nvSpPr>
        <p:spPr>
          <a:xfrm>
            <a:off x="6412362" y="2821491"/>
            <a:ext cx="4645152" cy="2637371"/>
          </a:xfrm>
        </p:spPr>
        <p:txBody>
          <a:body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7" name="Date Placeholder 6"/>
          <p:cNvSpPr>
            <a:spLocks noGrp="1"/>
          </p:cNvSpPr>
          <p:nvPr>
            <p:ph type="dt" sz="half" idx="10"/>
          </p:nvPr>
        </p:nvSpPr>
        <p:spPr/>
        <p:txBody>
          <a:bodyPr/>
          <a:lstStyle/>
          <a:p>
            <a:fld id="{57E0CF6C-748E-4B7A-BC8B-3011EF78ED13}" type="datetime1">
              <a:rPr lang="en-US" smtClean="0"/>
              <a:pPr/>
              <a:t>6/10/2026</a:t>
            </a:fld>
            <a:endParaRPr lang="en-US" dirty="0"/>
          </a:p>
        </p:txBody>
      </p:sp>
      <p:sp>
        <p:nvSpPr>
          <p:cNvPr id="8" name="Footer Placeholder 7"/>
          <p:cNvSpPr>
            <a:spLocks noGrp="1"/>
          </p:cNvSpPr>
          <p:nvPr>
            <p:ph type="ftr" sz="quarter" idx="11"/>
          </p:nvPr>
        </p:nvSpPr>
        <p:spPr/>
        <p:txBody>
          <a:bodyPr/>
          <a:lstStyle/>
          <a:p>
            <a:endParaRPr lang="en-US" dirty="0">
              <a:solidFill>
                <a:schemeClr val="tx1">
                  <a:alpha val="60000"/>
                </a:schemeClr>
              </a:solidFill>
            </a:endParaRPr>
          </a:p>
        </p:txBody>
      </p:sp>
      <p:sp>
        <p:nvSpPr>
          <p:cNvPr id="9" name="Slide Number Placeholder 8"/>
          <p:cNvSpPr>
            <a:spLocks noGrp="1"/>
          </p:cNvSpPr>
          <p:nvPr>
            <p:ph type="sldNum" sz="quarter" idx="12"/>
          </p:nvPr>
        </p:nvSpPr>
        <p:spPr/>
        <p:txBody>
          <a:bodyPr/>
          <a:lstStyle/>
          <a:p>
            <a:fld id="{73B850FF-6169-4056-8077-06FFA93A5366}" type="slidenum">
              <a:rPr lang="en-US" smtClean="0"/>
              <a:pPr/>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872869181"/>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a:t>Kliknite da biste uredili stil naslova matrice</a:t>
            </a:r>
            <a:endParaRPr lang="en-US" dirty="0"/>
          </a:p>
        </p:txBody>
      </p:sp>
      <p:sp>
        <p:nvSpPr>
          <p:cNvPr id="3" name="Date Placeholder 2"/>
          <p:cNvSpPr>
            <a:spLocks noGrp="1"/>
          </p:cNvSpPr>
          <p:nvPr>
            <p:ph type="dt" sz="half" idx="10"/>
          </p:nvPr>
        </p:nvSpPr>
        <p:spPr/>
        <p:txBody>
          <a:bodyPr/>
          <a:lstStyle/>
          <a:p>
            <a:fld id="{57E0CF6C-748E-4B7A-BC8B-3011EF78ED13}" type="datetime1">
              <a:rPr lang="en-US" smtClean="0"/>
              <a:pPr/>
              <a:t>6/10/2026</a:t>
            </a:fld>
            <a:endParaRPr lang="en-US" dirty="0"/>
          </a:p>
        </p:txBody>
      </p:sp>
      <p:sp>
        <p:nvSpPr>
          <p:cNvPr id="4" name="Footer Placeholder 3"/>
          <p:cNvSpPr>
            <a:spLocks noGrp="1"/>
          </p:cNvSpPr>
          <p:nvPr>
            <p:ph type="ftr" sz="quarter" idx="11"/>
          </p:nvPr>
        </p:nvSpPr>
        <p:spPr/>
        <p:txBody>
          <a:bodyPr/>
          <a:lstStyle/>
          <a:p>
            <a:endParaRPr lang="en-US" dirty="0">
              <a:solidFill>
                <a:schemeClr val="tx1">
                  <a:alpha val="60000"/>
                </a:schemeClr>
              </a:solidFill>
            </a:endParaRPr>
          </a:p>
        </p:txBody>
      </p:sp>
      <p:sp>
        <p:nvSpPr>
          <p:cNvPr id="5" name="Slide Number Placeholder 4"/>
          <p:cNvSpPr>
            <a:spLocks noGrp="1"/>
          </p:cNvSpPr>
          <p:nvPr>
            <p:ph type="sldNum" sz="quarter" idx="12"/>
          </p:nvPr>
        </p:nvSpPr>
        <p:spPr/>
        <p:txBody>
          <a:bodyPr/>
          <a:lstStyle/>
          <a:p>
            <a:fld id="{73B850FF-6169-4056-8077-06FFA93A5366}" type="slidenum">
              <a:rPr lang="en-US" smtClean="0"/>
              <a:pPr/>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862902941"/>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azn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7E0CF6C-748E-4B7A-BC8B-3011EF78ED13}" type="datetime1">
              <a:rPr lang="en-US" smtClean="0"/>
              <a:pPr/>
              <a:t>6/10/2026</a:t>
            </a:fld>
            <a:endParaRPr lang="en-US" dirty="0"/>
          </a:p>
        </p:txBody>
      </p:sp>
      <p:sp>
        <p:nvSpPr>
          <p:cNvPr id="3" name="Footer Placeholder 2"/>
          <p:cNvSpPr>
            <a:spLocks noGrp="1"/>
          </p:cNvSpPr>
          <p:nvPr>
            <p:ph type="ftr" sz="quarter" idx="11"/>
          </p:nvPr>
        </p:nvSpPr>
        <p:spPr/>
        <p:txBody>
          <a:bodyPr/>
          <a:lstStyle/>
          <a:p>
            <a:endParaRPr lang="en-US" dirty="0">
              <a:solidFill>
                <a:schemeClr val="tx1">
                  <a:alpha val="60000"/>
                </a:schemeClr>
              </a:solidFill>
            </a:endParaRPr>
          </a:p>
        </p:txBody>
      </p:sp>
      <p:sp>
        <p:nvSpPr>
          <p:cNvPr id="4" name="Slide Number Placeholder 3"/>
          <p:cNvSpPr>
            <a:spLocks noGrp="1"/>
          </p:cNvSpPr>
          <p:nvPr>
            <p:ph type="sldNum" sz="quarter" idx="12"/>
          </p:nvPr>
        </p:nvSpPr>
        <p:spPr/>
        <p:txBody>
          <a:bodyPr/>
          <a:lstStyle/>
          <a:p>
            <a:fld id="{73B850FF-6169-4056-8077-06FFA93A5366}" type="slidenum">
              <a:rPr lang="en-US" smtClean="0"/>
              <a:pPr/>
              <a:t>‹#›</a:t>
            </a:fld>
            <a:endParaRPr lang="en-US" dirty="0"/>
          </a:p>
        </p:txBody>
      </p:sp>
    </p:spTree>
    <p:extLst>
      <p:ext uri="{BB962C8B-B14F-4D97-AF65-F5344CB8AC3E}">
        <p14:creationId xmlns:p14="http://schemas.microsoft.com/office/powerpoint/2010/main" val="1809432505"/>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Sadržaj s opisom">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hr-HR"/>
              <a:t>Kliknite da biste uredili stil naslova matrice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r-HR"/>
              <a:t>Kliknite da biste uredili matrice</a:t>
            </a:r>
          </a:p>
        </p:txBody>
      </p:sp>
      <p:sp>
        <p:nvSpPr>
          <p:cNvPr id="5" name="Date Placeholder 4"/>
          <p:cNvSpPr>
            <a:spLocks noGrp="1"/>
          </p:cNvSpPr>
          <p:nvPr>
            <p:ph type="dt" sz="half" idx="10"/>
          </p:nvPr>
        </p:nvSpPr>
        <p:spPr/>
        <p:txBody>
          <a:bodyPr/>
          <a:lstStyle/>
          <a:p>
            <a:fld id="{57E0CF6C-748E-4B7A-BC8B-3011EF78ED13}" type="datetime1">
              <a:rPr lang="en-US" smtClean="0"/>
              <a:pPr/>
              <a:t>6/10/2026</a:t>
            </a:fld>
            <a:endParaRPr lang="en-US" dirty="0"/>
          </a:p>
        </p:txBody>
      </p:sp>
      <p:sp>
        <p:nvSpPr>
          <p:cNvPr id="6" name="Footer Placeholder 5"/>
          <p:cNvSpPr>
            <a:spLocks noGrp="1"/>
          </p:cNvSpPr>
          <p:nvPr>
            <p:ph type="ftr" sz="quarter" idx="11"/>
          </p:nvPr>
        </p:nvSpPr>
        <p:spPr/>
        <p:txBody>
          <a:bodyPr/>
          <a:lstStyle/>
          <a:p>
            <a:endParaRPr lang="en-US" dirty="0">
              <a:solidFill>
                <a:schemeClr val="tx1">
                  <a:alpha val="60000"/>
                </a:schemeClr>
              </a:solidFill>
            </a:endParaRPr>
          </a:p>
        </p:txBody>
      </p:sp>
      <p:sp>
        <p:nvSpPr>
          <p:cNvPr id="7" name="Slide Number Placeholder 6"/>
          <p:cNvSpPr>
            <a:spLocks noGrp="1"/>
          </p:cNvSpPr>
          <p:nvPr>
            <p:ph type="sldNum" sz="quarter" idx="12"/>
          </p:nvPr>
        </p:nvSpPr>
        <p:spPr/>
        <p:txBody>
          <a:bodyPr/>
          <a:lstStyle/>
          <a:p>
            <a:fld id="{73B850FF-6169-4056-8077-06FFA93A5366}" type="slidenum">
              <a:rPr lang="en-US" smtClean="0"/>
              <a:pPr/>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33065162"/>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Slika s opisom">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hr-HR"/>
              <a:t>Kliknite da biste uredili stil naslova matrice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hr-HR"/>
              <a:t>Kliknite ikonu da biste dodali  sliku</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r-HR"/>
              <a:t>Kliknite da biste uredili matrice</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57E0CF6C-748E-4B7A-BC8B-3011EF78ED13}" type="datetime1">
              <a:rPr lang="en-US" smtClean="0"/>
              <a:pPr/>
              <a:t>6/10/2026</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solidFill>
                <a:schemeClr val="tx1">
                  <a:alpha val="60000"/>
                </a:schemeClr>
              </a:solidFill>
            </a:endParaRPr>
          </a:p>
        </p:txBody>
      </p:sp>
      <p:sp>
        <p:nvSpPr>
          <p:cNvPr id="7" name="Slide Number Placeholder 6"/>
          <p:cNvSpPr>
            <a:spLocks noGrp="1"/>
          </p:cNvSpPr>
          <p:nvPr>
            <p:ph type="sldNum" sz="quarter" idx="12"/>
          </p:nvPr>
        </p:nvSpPr>
        <p:spPr/>
        <p:txBody>
          <a:bodyPr/>
          <a:lstStyle/>
          <a:p>
            <a:fld id="{73B850FF-6169-4056-8077-06FFA93A5366}" type="slidenum">
              <a:rPr lang="en-US" smtClean="0"/>
              <a:pPr/>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501772296"/>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slov i okomiti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a:t>Kliknite da biste uredili stil naslova matrice</a:t>
            </a:r>
            <a:endParaRPr lang="en-US" dirty="0"/>
          </a:p>
        </p:txBody>
      </p:sp>
      <p:sp>
        <p:nvSpPr>
          <p:cNvPr id="3" name="Vertical Text Placeholder 2"/>
          <p:cNvSpPr>
            <a:spLocks noGrp="1"/>
          </p:cNvSpPr>
          <p:nvPr>
            <p:ph type="body" orient="vert" idx="1"/>
          </p:nvPr>
        </p:nvSpPr>
        <p:spPr/>
        <p:txBody>
          <a:bodyPr vert="eaVert"/>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4" name="Date Placeholder 3"/>
          <p:cNvSpPr>
            <a:spLocks noGrp="1"/>
          </p:cNvSpPr>
          <p:nvPr>
            <p:ph type="dt" sz="half" idx="10"/>
          </p:nvPr>
        </p:nvSpPr>
        <p:spPr/>
        <p:txBody>
          <a:bodyPr/>
          <a:lstStyle/>
          <a:p>
            <a:fld id="{57E0CF6C-748E-4B7A-BC8B-3011EF78ED13}" type="datetime1">
              <a:rPr lang="en-US" smtClean="0"/>
              <a:pPr/>
              <a:t>6/10/2026</a:t>
            </a:fld>
            <a:endParaRPr lang="en-US" dirty="0"/>
          </a:p>
        </p:txBody>
      </p:sp>
      <p:sp>
        <p:nvSpPr>
          <p:cNvPr id="5" name="Footer Placeholder 4"/>
          <p:cNvSpPr>
            <a:spLocks noGrp="1"/>
          </p:cNvSpPr>
          <p:nvPr>
            <p:ph type="ftr" sz="quarter" idx="11"/>
          </p:nvPr>
        </p:nvSpPr>
        <p:spPr/>
        <p:txBody>
          <a:bodyPr/>
          <a:lstStyle/>
          <a:p>
            <a:endParaRPr lang="en-US" dirty="0">
              <a:solidFill>
                <a:schemeClr val="tx1">
                  <a:alpha val="60000"/>
                </a:schemeClr>
              </a:solidFill>
            </a:endParaRPr>
          </a:p>
        </p:txBody>
      </p:sp>
      <p:sp>
        <p:nvSpPr>
          <p:cNvPr id="6" name="Slide Number Placeholder 5"/>
          <p:cNvSpPr>
            <a:spLocks noGrp="1"/>
          </p:cNvSpPr>
          <p:nvPr>
            <p:ph type="sldNum" sz="quarter" idx="12"/>
          </p:nvPr>
        </p:nvSpPr>
        <p:spPr/>
        <p:txBody>
          <a:bodyPr/>
          <a:lstStyle/>
          <a:p>
            <a:fld id="{73B850FF-6169-4056-8077-06FFA93A5366}" type="slidenum">
              <a:rPr lang="en-US" smtClean="0"/>
              <a:pPr/>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143127292"/>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Okomiti naslov i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hr-HR"/>
              <a:t>Kliknite da biste uredili stil naslova matrice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4" name="Date Placeholder 3"/>
          <p:cNvSpPr>
            <a:spLocks noGrp="1"/>
          </p:cNvSpPr>
          <p:nvPr>
            <p:ph type="dt" sz="half" idx="10"/>
          </p:nvPr>
        </p:nvSpPr>
        <p:spPr/>
        <p:txBody>
          <a:bodyPr/>
          <a:lstStyle/>
          <a:p>
            <a:fld id="{57E0CF6C-748E-4B7A-BC8B-3011EF78ED13}" type="datetime1">
              <a:rPr lang="en-US" smtClean="0"/>
              <a:pPr/>
              <a:t>6/10/2026</a:t>
            </a:fld>
            <a:endParaRPr lang="en-US" dirty="0"/>
          </a:p>
        </p:txBody>
      </p:sp>
      <p:sp>
        <p:nvSpPr>
          <p:cNvPr id="5" name="Footer Placeholder 4"/>
          <p:cNvSpPr>
            <a:spLocks noGrp="1"/>
          </p:cNvSpPr>
          <p:nvPr>
            <p:ph type="ftr" sz="quarter" idx="11"/>
          </p:nvPr>
        </p:nvSpPr>
        <p:spPr/>
        <p:txBody>
          <a:bodyPr/>
          <a:lstStyle/>
          <a:p>
            <a:endParaRPr lang="en-US" dirty="0">
              <a:solidFill>
                <a:schemeClr val="tx1">
                  <a:alpha val="60000"/>
                </a:schemeClr>
              </a:solidFill>
            </a:endParaRPr>
          </a:p>
        </p:txBody>
      </p:sp>
      <p:sp>
        <p:nvSpPr>
          <p:cNvPr id="6" name="Slide Number Placeholder 5"/>
          <p:cNvSpPr>
            <a:spLocks noGrp="1"/>
          </p:cNvSpPr>
          <p:nvPr>
            <p:ph type="sldNum" sz="quarter" idx="12"/>
          </p:nvPr>
        </p:nvSpPr>
        <p:spPr/>
        <p:txBody>
          <a:bodyPr/>
          <a:lstStyle/>
          <a:p>
            <a:fld id="{73B850FF-6169-4056-8077-06FFA93A5366}" type="slidenum">
              <a:rPr lang="en-US" smtClean="0"/>
              <a:pPr/>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31337306"/>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Naslov i sadržaj">
  <p:cSld name="1_Naslov i sadržaj">
    <p:spTree>
      <p:nvGrpSpPr>
        <p:cNvPr id="1" name="Shape 27"/>
        <p:cNvGrpSpPr/>
        <p:nvPr/>
      </p:nvGrpSpPr>
      <p:grpSpPr>
        <a:xfrm>
          <a:off x="0" y="0"/>
          <a:ext cx="0" cy="0"/>
          <a:chOff x="0" y="0"/>
          <a:chExt cx="0" cy="0"/>
        </a:xfrm>
      </p:grpSpPr>
      <p:sp>
        <p:nvSpPr>
          <p:cNvPr id="28" name="Google Shape;28;p76"/>
          <p:cNvSpPr txBox="1">
            <a:spLocks noGrp="1"/>
          </p:cNvSpPr>
          <p:nvPr>
            <p:ph type="body" idx="1"/>
          </p:nvPr>
        </p:nvSpPr>
        <p:spPr>
          <a:xfrm>
            <a:off x="609600" y="1600201"/>
            <a:ext cx="109728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0"/>
              </a:spcBef>
              <a:spcAft>
                <a:spcPts val="0"/>
              </a:spcAft>
              <a:buSzPts val="1800"/>
              <a:buChar char="•"/>
              <a:defRPr/>
            </a:lvl1pPr>
            <a:lvl2pPr marL="914400" lvl="1" indent="-342900" algn="l">
              <a:spcBef>
                <a:spcPts val="0"/>
              </a:spcBef>
              <a:spcAft>
                <a:spcPts val="0"/>
              </a:spcAft>
              <a:buSzPts val="1800"/>
              <a:buChar char="–"/>
              <a:defRPr/>
            </a:lvl2pPr>
            <a:lvl3pPr marL="1371600" lvl="2" indent="-342900" algn="l">
              <a:spcBef>
                <a:spcPts val="0"/>
              </a:spcBef>
              <a:spcAft>
                <a:spcPts val="0"/>
              </a:spcAft>
              <a:buSzPts val="1800"/>
              <a:buChar char="•"/>
              <a:defRPr/>
            </a:lvl3pPr>
            <a:lvl4pPr marL="1828800" lvl="3" indent="-342900" algn="l">
              <a:spcBef>
                <a:spcPts val="0"/>
              </a:spcBef>
              <a:spcAft>
                <a:spcPts val="0"/>
              </a:spcAft>
              <a:buSzPts val="1800"/>
              <a:buChar char="–"/>
              <a:defRPr/>
            </a:lvl4pPr>
            <a:lvl5pPr marL="2286000" lvl="4" indent="-342900" algn="l">
              <a:spcBef>
                <a:spcPts val="0"/>
              </a:spcBef>
              <a:spcAft>
                <a:spcPts val="0"/>
              </a:spcAft>
              <a:buSzPts val="1800"/>
              <a:buChar char="»"/>
              <a:defRPr/>
            </a:lvl5pPr>
            <a:lvl6pPr marL="2743200" lvl="5" indent="-342900" algn="l">
              <a:spcBef>
                <a:spcPts val="0"/>
              </a:spcBef>
              <a:spcAft>
                <a:spcPts val="0"/>
              </a:spcAft>
              <a:buSzPts val="1800"/>
              <a:buChar char="•"/>
              <a:defRPr/>
            </a:lvl6pPr>
            <a:lvl7pPr marL="3200400" lvl="6" indent="-342900" algn="l">
              <a:spcBef>
                <a:spcPts val="0"/>
              </a:spcBef>
              <a:spcAft>
                <a:spcPts val="0"/>
              </a:spcAft>
              <a:buSzPts val="1800"/>
              <a:buChar char="•"/>
              <a:defRPr/>
            </a:lvl7pPr>
            <a:lvl8pPr marL="3657600" lvl="7" indent="-342900" algn="l">
              <a:spcBef>
                <a:spcPts val="0"/>
              </a:spcBef>
              <a:spcAft>
                <a:spcPts val="0"/>
              </a:spcAft>
              <a:buSzPts val="1800"/>
              <a:buChar char="•"/>
              <a:defRPr/>
            </a:lvl8pPr>
            <a:lvl9pPr marL="4114800" lvl="8" indent="-342900" algn="l">
              <a:spcBef>
                <a:spcPts val="0"/>
              </a:spcBef>
              <a:spcAft>
                <a:spcPts val="0"/>
              </a:spcAft>
              <a:buSzPts val="1800"/>
              <a:buChar char="•"/>
              <a:defRPr/>
            </a:lvl9pPr>
          </a:lstStyle>
          <a:p>
            <a:endParaRPr/>
          </a:p>
        </p:txBody>
      </p:sp>
      <p:sp>
        <p:nvSpPr>
          <p:cNvPr id="29" name="Google Shape;29;p76"/>
          <p:cNvSpPr txBox="1">
            <a:spLocks noGrp="1"/>
          </p:cNvSpPr>
          <p:nvPr>
            <p:ph type="title"/>
          </p:nvPr>
        </p:nvSpPr>
        <p:spPr>
          <a:xfrm>
            <a:off x="609600" y="359465"/>
            <a:ext cx="10972800" cy="11430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76"/>
          <p:cNvSpPr txBox="1">
            <a:spLocks noGrp="1"/>
          </p:cNvSpPr>
          <p:nvPr>
            <p:ph type="dt" idx="10"/>
          </p:nvPr>
        </p:nvSpPr>
        <p:spPr>
          <a:xfrm>
            <a:off x="609600" y="6245225"/>
            <a:ext cx="2844800" cy="47625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76"/>
          <p:cNvSpPr txBox="1">
            <a:spLocks noGrp="1"/>
          </p:cNvSpPr>
          <p:nvPr>
            <p:ph type="sldNum" idx="12"/>
          </p:nvPr>
        </p:nvSpPr>
        <p:spPr>
          <a:xfrm>
            <a:off x="8737600" y="6245225"/>
            <a:ext cx="2844800" cy="476250"/>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hr-HR" smtClean="0"/>
              <a:pPr/>
              <a:t>‹#›</a:t>
            </a:fld>
            <a:endParaRPr lang="hr-HR"/>
          </a:p>
        </p:txBody>
      </p:sp>
      <p:sp>
        <p:nvSpPr>
          <p:cNvPr id="32" name="Google Shape;32;p76"/>
          <p:cNvSpPr txBox="1">
            <a:spLocks noGrp="1"/>
          </p:cNvSpPr>
          <p:nvPr>
            <p:ph type="ftr" idx="11"/>
          </p:nvPr>
        </p:nvSpPr>
        <p:spPr>
          <a:xfrm>
            <a:off x="4165600" y="6245225"/>
            <a:ext cx="3860800" cy="476250"/>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extLst>
      <p:ext uri="{BB962C8B-B14F-4D97-AF65-F5344CB8AC3E}">
        <p14:creationId xmlns:p14="http://schemas.microsoft.com/office/powerpoint/2010/main" val="40435421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Naslov i tekst u 2 stupca">
  <p:cSld name="Naslov i tekst u 2 stupca">
    <p:spTree>
      <p:nvGrpSpPr>
        <p:cNvPr id="1" name="Shape 33"/>
        <p:cNvGrpSpPr/>
        <p:nvPr/>
      </p:nvGrpSpPr>
      <p:grpSpPr>
        <a:xfrm>
          <a:off x="0" y="0"/>
          <a:ext cx="0" cy="0"/>
          <a:chOff x="0" y="0"/>
          <a:chExt cx="0" cy="0"/>
        </a:xfrm>
      </p:grpSpPr>
      <p:sp>
        <p:nvSpPr>
          <p:cNvPr id="34" name="Google Shape;34;p77"/>
          <p:cNvSpPr txBox="1">
            <a:spLocks noGrp="1"/>
          </p:cNvSpPr>
          <p:nvPr>
            <p:ph type="body" idx="1"/>
          </p:nvPr>
        </p:nvSpPr>
        <p:spPr>
          <a:xfrm>
            <a:off x="609600" y="1600201"/>
            <a:ext cx="53848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0"/>
              </a:spcBef>
              <a:spcAft>
                <a:spcPts val="0"/>
              </a:spcAft>
              <a:buSzPts val="1800"/>
              <a:buChar char="•"/>
              <a:defRPr/>
            </a:lvl1pPr>
            <a:lvl2pPr marL="914400" lvl="1" indent="-342900" algn="l">
              <a:spcBef>
                <a:spcPts val="0"/>
              </a:spcBef>
              <a:spcAft>
                <a:spcPts val="0"/>
              </a:spcAft>
              <a:buSzPts val="1800"/>
              <a:buChar char="–"/>
              <a:defRPr/>
            </a:lvl2pPr>
            <a:lvl3pPr marL="1371600" lvl="2" indent="-342900" algn="l">
              <a:spcBef>
                <a:spcPts val="0"/>
              </a:spcBef>
              <a:spcAft>
                <a:spcPts val="0"/>
              </a:spcAft>
              <a:buSzPts val="1800"/>
              <a:buChar char="•"/>
              <a:defRPr/>
            </a:lvl3pPr>
            <a:lvl4pPr marL="1828800" lvl="3" indent="-342900" algn="l">
              <a:spcBef>
                <a:spcPts val="0"/>
              </a:spcBef>
              <a:spcAft>
                <a:spcPts val="0"/>
              </a:spcAft>
              <a:buSzPts val="1800"/>
              <a:buChar char="–"/>
              <a:defRPr/>
            </a:lvl4pPr>
            <a:lvl5pPr marL="2286000" lvl="4" indent="-342900" algn="l">
              <a:spcBef>
                <a:spcPts val="0"/>
              </a:spcBef>
              <a:spcAft>
                <a:spcPts val="0"/>
              </a:spcAft>
              <a:buSzPts val="1800"/>
              <a:buChar char="»"/>
              <a:defRPr/>
            </a:lvl5pPr>
            <a:lvl6pPr marL="2743200" lvl="5" indent="-342900" algn="l">
              <a:spcBef>
                <a:spcPts val="0"/>
              </a:spcBef>
              <a:spcAft>
                <a:spcPts val="0"/>
              </a:spcAft>
              <a:buSzPts val="1800"/>
              <a:buChar char="•"/>
              <a:defRPr/>
            </a:lvl6pPr>
            <a:lvl7pPr marL="3200400" lvl="6" indent="-342900" algn="l">
              <a:spcBef>
                <a:spcPts val="0"/>
              </a:spcBef>
              <a:spcAft>
                <a:spcPts val="0"/>
              </a:spcAft>
              <a:buSzPts val="1800"/>
              <a:buChar char="•"/>
              <a:defRPr/>
            </a:lvl7pPr>
            <a:lvl8pPr marL="3657600" lvl="7" indent="-342900" algn="l">
              <a:spcBef>
                <a:spcPts val="0"/>
              </a:spcBef>
              <a:spcAft>
                <a:spcPts val="0"/>
              </a:spcAft>
              <a:buSzPts val="1800"/>
              <a:buChar char="•"/>
              <a:defRPr/>
            </a:lvl8pPr>
            <a:lvl9pPr marL="4114800" lvl="8" indent="-342900" algn="l">
              <a:spcBef>
                <a:spcPts val="0"/>
              </a:spcBef>
              <a:spcAft>
                <a:spcPts val="0"/>
              </a:spcAft>
              <a:buSzPts val="1800"/>
              <a:buChar char="•"/>
              <a:defRPr/>
            </a:lvl9pPr>
          </a:lstStyle>
          <a:p>
            <a:endParaRPr/>
          </a:p>
        </p:txBody>
      </p:sp>
      <p:sp>
        <p:nvSpPr>
          <p:cNvPr id="35" name="Google Shape;35;p77"/>
          <p:cNvSpPr txBox="1">
            <a:spLocks noGrp="1"/>
          </p:cNvSpPr>
          <p:nvPr>
            <p:ph type="body" idx="2"/>
          </p:nvPr>
        </p:nvSpPr>
        <p:spPr>
          <a:xfrm>
            <a:off x="6197600" y="1600201"/>
            <a:ext cx="53848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0"/>
              </a:spcBef>
              <a:spcAft>
                <a:spcPts val="0"/>
              </a:spcAft>
              <a:buSzPts val="1800"/>
              <a:buChar char="•"/>
              <a:defRPr/>
            </a:lvl1pPr>
            <a:lvl2pPr marL="914400" lvl="1" indent="-342900" algn="l">
              <a:spcBef>
                <a:spcPts val="0"/>
              </a:spcBef>
              <a:spcAft>
                <a:spcPts val="0"/>
              </a:spcAft>
              <a:buSzPts val="1800"/>
              <a:buChar char="–"/>
              <a:defRPr/>
            </a:lvl2pPr>
            <a:lvl3pPr marL="1371600" lvl="2" indent="-342900" algn="l">
              <a:spcBef>
                <a:spcPts val="0"/>
              </a:spcBef>
              <a:spcAft>
                <a:spcPts val="0"/>
              </a:spcAft>
              <a:buSzPts val="1800"/>
              <a:buChar char="•"/>
              <a:defRPr/>
            </a:lvl3pPr>
            <a:lvl4pPr marL="1828800" lvl="3" indent="-342900" algn="l">
              <a:spcBef>
                <a:spcPts val="0"/>
              </a:spcBef>
              <a:spcAft>
                <a:spcPts val="0"/>
              </a:spcAft>
              <a:buSzPts val="1800"/>
              <a:buChar char="–"/>
              <a:defRPr/>
            </a:lvl4pPr>
            <a:lvl5pPr marL="2286000" lvl="4" indent="-342900" algn="l">
              <a:spcBef>
                <a:spcPts val="0"/>
              </a:spcBef>
              <a:spcAft>
                <a:spcPts val="0"/>
              </a:spcAft>
              <a:buSzPts val="1800"/>
              <a:buChar char="»"/>
              <a:defRPr/>
            </a:lvl5pPr>
            <a:lvl6pPr marL="2743200" lvl="5" indent="-342900" algn="l">
              <a:spcBef>
                <a:spcPts val="0"/>
              </a:spcBef>
              <a:spcAft>
                <a:spcPts val="0"/>
              </a:spcAft>
              <a:buSzPts val="1800"/>
              <a:buChar char="•"/>
              <a:defRPr/>
            </a:lvl6pPr>
            <a:lvl7pPr marL="3200400" lvl="6" indent="-342900" algn="l">
              <a:spcBef>
                <a:spcPts val="0"/>
              </a:spcBef>
              <a:spcAft>
                <a:spcPts val="0"/>
              </a:spcAft>
              <a:buSzPts val="1800"/>
              <a:buChar char="•"/>
              <a:defRPr/>
            </a:lvl7pPr>
            <a:lvl8pPr marL="3657600" lvl="7" indent="-342900" algn="l">
              <a:spcBef>
                <a:spcPts val="0"/>
              </a:spcBef>
              <a:spcAft>
                <a:spcPts val="0"/>
              </a:spcAft>
              <a:buSzPts val="1800"/>
              <a:buChar char="•"/>
              <a:defRPr/>
            </a:lvl8pPr>
            <a:lvl9pPr marL="4114800" lvl="8" indent="-342900" algn="l">
              <a:spcBef>
                <a:spcPts val="0"/>
              </a:spcBef>
              <a:spcAft>
                <a:spcPts val="0"/>
              </a:spcAft>
              <a:buSzPts val="1800"/>
              <a:buChar char="•"/>
              <a:defRPr/>
            </a:lvl9pPr>
          </a:lstStyle>
          <a:p>
            <a:endParaRPr/>
          </a:p>
        </p:txBody>
      </p:sp>
      <p:sp>
        <p:nvSpPr>
          <p:cNvPr id="36" name="Google Shape;36;p77"/>
          <p:cNvSpPr txBox="1">
            <a:spLocks noGrp="1"/>
          </p:cNvSpPr>
          <p:nvPr>
            <p:ph type="title"/>
          </p:nvPr>
        </p:nvSpPr>
        <p:spPr>
          <a:xfrm>
            <a:off x="609600" y="359465"/>
            <a:ext cx="10972800" cy="11430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 name="Google Shape;37;p77"/>
          <p:cNvSpPr txBox="1">
            <a:spLocks noGrp="1"/>
          </p:cNvSpPr>
          <p:nvPr>
            <p:ph type="dt" idx="10"/>
          </p:nvPr>
        </p:nvSpPr>
        <p:spPr>
          <a:xfrm>
            <a:off x="609600" y="6245225"/>
            <a:ext cx="2844800" cy="47625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77"/>
          <p:cNvSpPr txBox="1">
            <a:spLocks noGrp="1"/>
          </p:cNvSpPr>
          <p:nvPr>
            <p:ph type="sldNum" idx="12"/>
          </p:nvPr>
        </p:nvSpPr>
        <p:spPr>
          <a:xfrm>
            <a:off x="8737600" y="6245225"/>
            <a:ext cx="2844800" cy="476250"/>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hr-HR" smtClean="0"/>
              <a:pPr/>
              <a:t>‹#›</a:t>
            </a:fld>
            <a:endParaRPr lang="hr-HR"/>
          </a:p>
        </p:txBody>
      </p:sp>
      <p:sp>
        <p:nvSpPr>
          <p:cNvPr id="39" name="Google Shape;39;p77"/>
          <p:cNvSpPr txBox="1">
            <a:spLocks noGrp="1"/>
          </p:cNvSpPr>
          <p:nvPr>
            <p:ph type="ftr" idx="11"/>
          </p:nvPr>
        </p:nvSpPr>
        <p:spPr>
          <a:xfrm>
            <a:off x="4165600" y="6245225"/>
            <a:ext cx="3860800" cy="476250"/>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extLst>
      <p:ext uri="{BB962C8B-B14F-4D97-AF65-F5344CB8AC3E}">
        <p14:creationId xmlns:p14="http://schemas.microsoft.com/office/powerpoint/2010/main" val="19975746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hr-HR"/>
          </a:p>
        </p:txBody>
      </p:sp>
      <p:pic>
        <p:nvPicPr>
          <p:cNvPr id="7" name="Picture 6"/>
          <p:cNvPicPr>
            <a:picLocks noChangeAspect="1"/>
          </p:cNvPicPr>
          <p:nvPr/>
        </p:nvPicPr>
        <p:blipFill rotWithShape="1">
          <a:blip r:embed="rId15">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hr-HR"/>
              <a:t>Kliknite da biste uredili stil naslova matrice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57E0CF6C-748E-4B7A-BC8B-3011EF78ED13}" type="datetime1">
              <a:rPr lang="en-US" smtClean="0"/>
              <a:pPr/>
              <a:t>6/10/2026</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solidFill>
                <a:schemeClr val="tx1">
                  <a:alpha val="60000"/>
                </a:schemeClr>
              </a:solidFill>
            </a:endParaRPr>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73B850FF-6169-4056-8077-06FFA93A5366}" type="slidenum">
              <a:rPr lang="en-US" smtClean="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4166647"/>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 id="2147483749" r:id="rId13"/>
  </p:sldLayoutIdLst>
  <p:hf sldNum="0" hdr="0" ftr="0" dt="0"/>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jp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2" name="Naslov 1">
            <a:extLst>
              <a:ext uri="{FF2B5EF4-FFF2-40B4-BE49-F238E27FC236}">
                <a16:creationId xmlns:a16="http://schemas.microsoft.com/office/drawing/2014/main" id="{3096515D-B0E0-05A1-AD29-E90DF662CDB7}"/>
              </a:ext>
            </a:extLst>
          </p:cNvPr>
          <p:cNvSpPr txBox="1">
            <a:spLocks/>
          </p:cNvSpPr>
          <p:nvPr/>
        </p:nvSpPr>
        <p:spPr>
          <a:xfrm>
            <a:off x="1115555" y="887569"/>
            <a:ext cx="10169635" cy="2541431"/>
          </a:xfrm>
          <a:prstGeom prst="rect">
            <a:avLst/>
          </a:prstGeom>
        </p:spPr>
        <p:txBody>
          <a:bodyPr vert="horz" lIns="91440" tIns="45720" rIns="91440" bIns="0" rtlCol="0" anchor="b">
            <a:normAutofit/>
          </a:bodyPr>
          <a:lstStyle>
            <a:lvl1pPr algn="l" defTabSz="914400" rtl="0" eaLnBrk="1" latinLnBrk="0" hangingPunct="1">
              <a:lnSpc>
                <a:spcPct val="90000"/>
              </a:lnSpc>
              <a:spcBef>
                <a:spcPct val="0"/>
              </a:spcBef>
              <a:buNone/>
              <a:defRPr sz="6600" b="0" i="0" kern="1200" cap="all">
                <a:solidFill>
                  <a:schemeClr val="tx1"/>
                </a:solidFill>
                <a:effectLst/>
                <a:latin typeface="+mj-lt"/>
                <a:ea typeface="+mj-ea"/>
                <a:cs typeface="+mj-cs"/>
              </a:defRPr>
            </a:lvl1pPr>
          </a:lstStyle>
          <a:p>
            <a:pPr algn="ctr"/>
            <a:r>
              <a:rPr lang="hr-HR" sz="3200" dirty="0">
                <a:solidFill>
                  <a:schemeClr val="tx2"/>
                </a:solidFill>
              </a:rPr>
              <a:t>3. Ulaganja u poduzetnički pothvat</a:t>
            </a:r>
            <a:br>
              <a:rPr lang="hr-HR" sz="3200" dirty="0">
                <a:solidFill>
                  <a:schemeClr val="tx2"/>
                </a:solidFill>
              </a:rPr>
            </a:br>
            <a:r>
              <a:rPr lang="hr-HR" sz="3200" dirty="0">
                <a:solidFill>
                  <a:schemeClr val="tx2"/>
                </a:solidFill>
              </a:rPr>
              <a:t> </a:t>
            </a:r>
            <a:br>
              <a:rPr lang="hr-HR" sz="4400" dirty="0">
                <a:solidFill>
                  <a:schemeClr val="tx2"/>
                </a:solidFill>
              </a:rPr>
            </a:br>
            <a:r>
              <a:rPr lang="hr-HR" sz="4400" dirty="0"/>
              <a:t>Ulaganja iz tuđih izvora</a:t>
            </a:r>
          </a:p>
        </p:txBody>
      </p:sp>
      <p:sp>
        <p:nvSpPr>
          <p:cNvPr id="5" name="Podnaslov 2">
            <a:extLst>
              <a:ext uri="{FF2B5EF4-FFF2-40B4-BE49-F238E27FC236}">
                <a16:creationId xmlns:a16="http://schemas.microsoft.com/office/drawing/2014/main" id="{25ED60F5-72DA-3675-FF09-FE55945278C1}"/>
              </a:ext>
            </a:extLst>
          </p:cNvPr>
          <p:cNvSpPr>
            <a:spLocks noGrp="1"/>
          </p:cNvSpPr>
          <p:nvPr>
            <p:ph type="subTitle" idx="1"/>
          </p:nvPr>
        </p:nvSpPr>
        <p:spPr>
          <a:xfrm>
            <a:off x="2592878" y="5078081"/>
            <a:ext cx="8637072" cy="977621"/>
          </a:xfrm>
        </p:spPr>
        <p:txBody>
          <a:bodyPr>
            <a:normAutofit/>
          </a:bodyPr>
          <a:lstStyle/>
          <a:p>
            <a:pPr algn="r">
              <a:lnSpc>
                <a:spcPct val="100000"/>
              </a:lnSpc>
              <a:spcBef>
                <a:spcPts val="0"/>
              </a:spcBef>
            </a:pPr>
            <a:r>
              <a:rPr lang="hr-HR" cap="none" dirty="0">
                <a:solidFill>
                  <a:srgbClr val="000000"/>
                </a:solidFill>
              </a:rPr>
              <a:t>Izradila: Marina Juriša, dipl. </a:t>
            </a:r>
            <a:r>
              <a:rPr lang="hr-HR" cap="none" dirty="0" err="1">
                <a:solidFill>
                  <a:srgbClr val="000000"/>
                </a:solidFill>
              </a:rPr>
              <a:t>oec</a:t>
            </a:r>
            <a:endParaRPr lang="hr-HR" cap="none" dirty="0">
              <a:solidFill>
                <a:srgbClr val="000000"/>
              </a:solidFill>
            </a:endParaRPr>
          </a:p>
          <a:p>
            <a:endParaRPr lang="hr-H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83">
          <a:extLst>
            <a:ext uri="{FF2B5EF4-FFF2-40B4-BE49-F238E27FC236}">
              <a16:creationId xmlns:a16="http://schemas.microsoft.com/office/drawing/2014/main" id="{0E8FADAA-D2C6-CBBA-8CD5-C6A4FA3DBB79}"/>
            </a:ext>
          </a:extLst>
        </p:cNvPr>
        <p:cNvGrpSpPr/>
        <p:nvPr/>
      </p:nvGrpSpPr>
      <p:grpSpPr>
        <a:xfrm>
          <a:off x="0" y="0"/>
          <a:ext cx="0" cy="0"/>
          <a:chOff x="0" y="0"/>
          <a:chExt cx="0" cy="0"/>
        </a:xfrm>
      </p:grpSpPr>
      <p:sp>
        <p:nvSpPr>
          <p:cNvPr id="184" name="Google Shape;184;p15">
            <a:extLst>
              <a:ext uri="{FF2B5EF4-FFF2-40B4-BE49-F238E27FC236}">
                <a16:creationId xmlns:a16="http://schemas.microsoft.com/office/drawing/2014/main" id="{550315CD-A832-3513-713D-980653894F18}"/>
              </a:ext>
            </a:extLst>
          </p:cNvPr>
          <p:cNvSpPr txBox="1">
            <a:spLocks noGrp="1"/>
          </p:cNvSpPr>
          <p:nvPr>
            <p:ph type="ctrTitle"/>
          </p:nvPr>
        </p:nvSpPr>
        <p:spPr>
          <a:xfrm>
            <a:off x="937215" y="1964988"/>
            <a:ext cx="9657311" cy="1546670"/>
          </a:xfrm>
          <a:prstGeom prst="rect">
            <a:avLst/>
          </a:prstGeom>
        </p:spPr>
        <p:txBody>
          <a:bodyPr spcFirstLastPara="1" vert="horz" lIns="91425" tIns="45700" rIns="91425" bIns="45700" rtlCol="0" anchorCtr="0">
            <a:normAutofit/>
          </a:bodyPr>
          <a:lstStyle/>
          <a:p>
            <a:pPr algn="ctr">
              <a:spcBef>
                <a:spcPts val="0"/>
              </a:spcBef>
              <a:buClr>
                <a:schemeClr val="dk1"/>
              </a:buClr>
              <a:buSzPts val="4000"/>
            </a:pPr>
            <a:r>
              <a:rPr lang="hr-HR" sz="4400" dirty="0">
                <a:latin typeface="+mn-lt"/>
              </a:rPr>
              <a:t>Kratkotrajna ulaganja </a:t>
            </a:r>
            <a:br>
              <a:rPr lang="hr-HR" sz="4400" dirty="0">
                <a:latin typeface="+mn-lt"/>
              </a:rPr>
            </a:br>
            <a:r>
              <a:rPr lang="hr-HR" sz="4400" dirty="0">
                <a:latin typeface="+mn-lt"/>
              </a:rPr>
              <a:t>iz tuđih izvora</a:t>
            </a:r>
          </a:p>
        </p:txBody>
      </p:sp>
    </p:spTree>
    <p:extLst>
      <p:ext uri="{BB962C8B-B14F-4D97-AF65-F5344CB8AC3E}">
        <p14:creationId xmlns:p14="http://schemas.microsoft.com/office/powerpoint/2010/main" val="2949262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184"/>
                                        </p:tgtEl>
                                        <p:attrNameLst>
                                          <p:attrName>style.visibility</p:attrName>
                                        </p:attrNameLst>
                                      </p:cBhvr>
                                      <p:to>
                                        <p:strVal val="visible"/>
                                      </p:to>
                                    </p:set>
                                    <p:animEffect transition="in" filter="fade">
                                      <p:cBhvr>
                                        <p:cTn id="7" dur="700"/>
                                        <p:tgtEl>
                                          <p:spTgt spid="1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Shape 188">
          <a:extLst>
            <a:ext uri="{FF2B5EF4-FFF2-40B4-BE49-F238E27FC236}">
              <a16:creationId xmlns:a16="http://schemas.microsoft.com/office/drawing/2014/main" id="{93E421FB-3C39-6768-7503-53784DDE94FD}"/>
            </a:ext>
          </a:extLst>
        </p:cNvPr>
        <p:cNvGrpSpPr/>
        <p:nvPr/>
      </p:nvGrpSpPr>
      <p:grpSpPr>
        <a:xfrm>
          <a:off x="0" y="0"/>
          <a:ext cx="0" cy="0"/>
          <a:chOff x="0" y="0"/>
          <a:chExt cx="0" cy="0"/>
        </a:xfrm>
      </p:grpSpPr>
      <p:sp>
        <p:nvSpPr>
          <p:cNvPr id="212" name="Rectangle 211">
            <a:extLst>
              <a:ext uri="{FF2B5EF4-FFF2-40B4-BE49-F238E27FC236}">
                <a16:creationId xmlns:a16="http://schemas.microsoft.com/office/drawing/2014/main" id="{17424F32-2789-4FF9-8E8A-1252284BF6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hr-HR"/>
          </a:p>
        </p:txBody>
      </p:sp>
      <p:pic>
        <p:nvPicPr>
          <p:cNvPr id="214" name="Picture 213">
            <a:extLst>
              <a:ext uri="{FF2B5EF4-FFF2-40B4-BE49-F238E27FC236}">
                <a16:creationId xmlns:a16="http://schemas.microsoft.com/office/drawing/2014/main" id="{D708C46E-BB60-4B97-8327-D3A475C008E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16" name="Straight Connector 215">
            <a:extLst>
              <a:ext uri="{FF2B5EF4-FFF2-40B4-BE49-F238E27FC236}">
                <a16:creationId xmlns:a16="http://schemas.microsoft.com/office/drawing/2014/main" id="{8042755C-F24C-4D08-8E4C-E646382C363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a:extLst>
              <a:ext uri="{FF2B5EF4-FFF2-40B4-BE49-F238E27FC236}">
                <a16:creationId xmlns:a16="http://schemas.microsoft.com/office/drawing/2014/main" id="{63E94A00-1A92-47F4-9E2D-E51DFF9016D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220" name="Rectangle 219">
            <a:extLst>
              <a:ext uri="{FF2B5EF4-FFF2-40B4-BE49-F238E27FC236}">
                <a16:creationId xmlns:a16="http://schemas.microsoft.com/office/drawing/2014/main" id="{32D32A60-013B-47A8-8833-D242408091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2" name="Rectangle 221">
            <a:extLst>
              <a:ext uri="{FF2B5EF4-FFF2-40B4-BE49-F238E27FC236}">
                <a16:creationId xmlns:a16="http://schemas.microsoft.com/office/drawing/2014/main" id="{AE27932B-B694-4C4C-90D7-A0333A7C58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90" name="Google Shape;190;p16">
            <a:extLst>
              <a:ext uri="{FF2B5EF4-FFF2-40B4-BE49-F238E27FC236}">
                <a16:creationId xmlns:a16="http://schemas.microsoft.com/office/drawing/2014/main" id="{1A07C72D-AA10-8B7F-9592-CC0BD597056A}"/>
              </a:ext>
            </a:extLst>
          </p:cNvPr>
          <p:cNvSpPr txBox="1"/>
          <p:nvPr/>
        </p:nvSpPr>
        <p:spPr>
          <a:xfrm>
            <a:off x="1451579" y="2303047"/>
            <a:ext cx="3272093" cy="2674198"/>
          </a:xfrm>
          <a:prstGeom prst="rect">
            <a:avLst/>
          </a:prstGeom>
        </p:spPr>
        <p:txBody>
          <a:bodyPr spcFirstLastPara="1" vert="horz" lIns="91440" tIns="45720" rIns="91440" bIns="45720" rtlCol="0" anchor="t" anchorCtr="0">
            <a:normAutofit/>
          </a:bodyPr>
          <a:lstStyle/>
          <a:p>
            <a:pPr defTabSz="914400">
              <a:lnSpc>
                <a:spcPct val="90000"/>
              </a:lnSpc>
              <a:spcBef>
                <a:spcPct val="0"/>
              </a:spcBef>
              <a:spcAft>
                <a:spcPts val="600"/>
              </a:spcAft>
            </a:pPr>
            <a:r>
              <a:rPr lang="en-US" sz="3200" cap="all" spc="-50" dirty="0" err="1">
                <a:latin typeface="+mj-lt"/>
                <a:ea typeface="+mj-ea"/>
                <a:cs typeface="+mj-cs"/>
                <a:sym typeface="Calibri"/>
              </a:rPr>
              <a:t>Obilježja</a:t>
            </a:r>
            <a:r>
              <a:rPr lang="en-US" sz="3200" cap="all" spc="-50" dirty="0">
                <a:latin typeface="+mj-lt"/>
                <a:ea typeface="+mj-ea"/>
                <a:cs typeface="+mj-cs"/>
                <a:sym typeface="Calibri"/>
              </a:rPr>
              <a:t>:</a:t>
            </a:r>
          </a:p>
        </p:txBody>
      </p:sp>
      <p:cxnSp>
        <p:nvCxnSpPr>
          <p:cNvPr id="224" name="Straight Connector 223">
            <a:extLst>
              <a:ext uri="{FF2B5EF4-FFF2-40B4-BE49-F238E27FC236}">
                <a16:creationId xmlns:a16="http://schemas.microsoft.com/office/drawing/2014/main" id="{9EBB0476-5CF0-4F44-8D68-5D42D7AEE4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1579" y="2146542"/>
            <a:ext cx="3272094"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26" name="Title 1">
            <a:extLst>
              <a:ext uri="{FF2B5EF4-FFF2-40B4-BE49-F238E27FC236}">
                <a16:creationId xmlns:a16="http://schemas.microsoft.com/office/drawing/2014/main" id="{A9DA474E-6B91-4200-840F-0257B2358A75}"/>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1580" y="3122496"/>
            <a:ext cx="3530157" cy="10492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endParaRPr lang="en-US" dirty="0"/>
          </a:p>
        </p:txBody>
      </p:sp>
      <p:pic>
        <p:nvPicPr>
          <p:cNvPr id="228" name="Picture 227">
            <a:extLst>
              <a:ext uri="{FF2B5EF4-FFF2-40B4-BE49-F238E27FC236}">
                <a16:creationId xmlns:a16="http://schemas.microsoft.com/office/drawing/2014/main" id="{DF63C9AD-AE6E-4512-8171-91612E84CCF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30" name="Straight Connector 229">
            <a:extLst>
              <a:ext uri="{FF2B5EF4-FFF2-40B4-BE49-F238E27FC236}">
                <a16:creationId xmlns:a16="http://schemas.microsoft.com/office/drawing/2014/main" id="{FE1A49CE-B63D-457A-A180-1C883E1A63D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graphicFrame>
        <p:nvGraphicFramePr>
          <p:cNvPr id="207" name="Google Shape;189;p16">
            <a:extLst>
              <a:ext uri="{FF2B5EF4-FFF2-40B4-BE49-F238E27FC236}">
                <a16:creationId xmlns:a16="http://schemas.microsoft.com/office/drawing/2014/main" id="{3113C2DE-D272-EC31-BB85-997EC67FE9A6}"/>
              </a:ext>
            </a:extLst>
          </p:cNvPr>
          <p:cNvGraphicFramePr/>
          <p:nvPr>
            <p:extLst>
              <p:ext uri="{D42A27DB-BD31-4B8C-83A1-F6EECF244321}">
                <p14:modId xmlns:p14="http://schemas.microsoft.com/office/powerpoint/2010/main" val="1932365196"/>
              </p:ext>
            </p:extLst>
          </p:nvPr>
        </p:nvGraphicFramePr>
        <p:xfrm>
          <a:off x="5141913" y="1634247"/>
          <a:ext cx="5913437" cy="380611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5128331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8">
          <a:extLst>
            <a:ext uri="{FF2B5EF4-FFF2-40B4-BE49-F238E27FC236}">
              <a16:creationId xmlns:a16="http://schemas.microsoft.com/office/drawing/2014/main" id="{4D297414-2AA0-0A6D-944E-D2636C1197D2}"/>
            </a:ext>
          </a:extLst>
        </p:cNvPr>
        <p:cNvGrpSpPr/>
        <p:nvPr/>
      </p:nvGrpSpPr>
      <p:grpSpPr>
        <a:xfrm>
          <a:off x="0" y="0"/>
          <a:ext cx="0" cy="0"/>
          <a:chOff x="0" y="0"/>
          <a:chExt cx="0" cy="0"/>
        </a:xfrm>
      </p:grpSpPr>
      <p:sp>
        <p:nvSpPr>
          <p:cNvPr id="190" name="Google Shape;190;p16">
            <a:extLst>
              <a:ext uri="{FF2B5EF4-FFF2-40B4-BE49-F238E27FC236}">
                <a16:creationId xmlns:a16="http://schemas.microsoft.com/office/drawing/2014/main" id="{74DC65DC-B28F-89F4-B6C0-89BEF331CFDE}"/>
              </a:ext>
            </a:extLst>
          </p:cNvPr>
          <p:cNvSpPr txBox="1"/>
          <p:nvPr/>
        </p:nvSpPr>
        <p:spPr>
          <a:xfrm>
            <a:off x="436123" y="690664"/>
            <a:ext cx="10058400" cy="1028715"/>
          </a:xfrm>
          <a:prstGeom prst="rect">
            <a:avLst/>
          </a:prstGeom>
        </p:spPr>
        <p:txBody>
          <a:bodyPr spcFirstLastPara="1" vert="horz" lIns="91440" tIns="45720" rIns="91440" bIns="45720" rtlCol="0" anchor="ctr" anchorCtr="0">
            <a:normAutofit/>
          </a:bodyPr>
          <a:lstStyle/>
          <a:p>
            <a:pPr algn="ctr" defTabSz="914400">
              <a:lnSpc>
                <a:spcPct val="85000"/>
              </a:lnSpc>
              <a:spcBef>
                <a:spcPct val="0"/>
              </a:spcBef>
              <a:spcAft>
                <a:spcPts val="600"/>
              </a:spcAft>
            </a:pPr>
            <a:r>
              <a:rPr lang="hr-HR" sz="4800" spc="-50" dirty="0">
                <a:latin typeface="+mj-lt"/>
                <a:ea typeface="+mj-ea"/>
                <a:cs typeface="+mj-cs"/>
                <a:sym typeface="Calibri"/>
              </a:rPr>
              <a:t>ZADATAK</a:t>
            </a:r>
            <a:endParaRPr lang="en-US" sz="4800" spc="-50" dirty="0">
              <a:latin typeface="+mj-lt"/>
              <a:ea typeface="+mj-ea"/>
              <a:cs typeface="+mj-cs"/>
              <a:sym typeface="Calibri"/>
            </a:endParaRPr>
          </a:p>
        </p:txBody>
      </p:sp>
      <p:sp>
        <p:nvSpPr>
          <p:cNvPr id="189" name="Google Shape;189;p16">
            <a:extLst>
              <a:ext uri="{FF2B5EF4-FFF2-40B4-BE49-F238E27FC236}">
                <a16:creationId xmlns:a16="http://schemas.microsoft.com/office/drawing/2014/main" id="{161E32C2-4CC2-766B-86BC-A6CB7E8B9170}"/>
              </a:ext>
            </a:extLst>
          </p:cNvPr>
          <p:cNvSpPr txBox="1">
            <a:spLocks noGrp="1"/>
          </p:cNvSpPr>
          <p:nvPr>
            <p:ph type="body" idx="1"/>
          </p:nvPr>
        </p:nvSpPr>
        <p:spPr>
          <a:xfrm>
            <a:off x="1066800" y="1521769"/>
            <a:ext cx="8797047" cy="3828444"/>
          </a:xfrm>
          <a:prstGeom prst="rect">
            <a:avLst/>
          </a:prstGeom>
        </p:spPr>
        <p:txBody>
          <a:bodyPr spcFirstLastPara="1" vert="horz" lIns="0" tIns="45720" rIns="0" bIns="45720" rtlCol="0" anchorCtr="0">
            <a:normAutofit/>
          </a:bodyPr>
          <a:lstStyle/>
          <a:p>
            <a:pPr marL="0" indent="0">
              <a:lnSpc>
                <a:spcPct val="200000"/>
              </a:lnSpc>
              <a:buSzPts val="3200"/>
              <a:buNone/>
            </a:pPr>
            <a:r>
              <a:rPr lang="hr-HR" sz="2800" dirty="0"/>
              <a:t>/Udžbenik str. 74 ili Internet/</a:t>
            </a:r>
          </a:p>
          <a:p>
            <a:pPr marL="0" indent="0">
              <a:lnSpc>
                <a:spcPct val="200000"/>
              </a:lnSpc>
              <a:buSzPts val="3200"/>
              <a:buNone/>
            </a:pPr>
            <a:r>
              <a:rPr lang="hr-HR" sz="2800" dirty="0"/>
              <a:t>Prouči i zapiši 3 razlike između trgovačkog kredita i kratkoročnog bankarskog kredita.</a:t>
            </a:r>
            <a:endParaRPr lang="en-US" sz="2800" dirty="0"/>
          </a:p>
          <a:p>
            <a:pPr marL="0" indent="0">
              <a:lnSpc>
                <a:spcPct val="200000"/>
              </a:lnSpc>
              <a:buSzPts val="3200"/>
              <a:buNone/>
            </a:pPr>
            <a:endParaRPr lang="hr-HR" sz="3200" dirty="0"/>
          </a:p>
        </p:txBody>
      </p:sp>
    </p:spTree>
    <p:extLst>
      <p:ext uri="{BB962C8B-B14F-4D97-AF65-F5344CB8AC3E}">
        <p14:creationId xmlns:p14="http://schemas.microsoft.com/office/powerpoint/2010/main" val="39656722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17"/>
          <p:cNvSpPr txBox="1">
            <a:spLocks noGrp="1"/>
          </p:cNvSpPr>
          <p:nvPr>
            <p:ph sz="half" idx="1"/>
          </p:nvPr>
        </p:nvSpPr>
        <p:spPr>
          <a:xfrm>
            <a:off x="1046480" y="931334"/>
            <a:ext cx="4937760" cy="4023360"/>
          </a:xfrm>
          <a:prstGeom prst="rect">
            <a:avLst/>
          </a:prstGeom>
          <a:noFill/>
          <a:ln>
            <a:noFill/>
          </a:ln>
        </p:spPr>
        <p:txBody>
          <a:bodyPr spcFirstLastPara="1" vert="horz" wrap="square" lIns="91425" tIns="45700" rIns="91425" bIns="45700" rtlCol="0" anchor="t" anchorCtr="0">
            <a:normAutofit/>
          </a:bodyPr>
          <a:lstStyle/>
          <a:p>
            <a:pPr marL="514350" indent="-514350">
              <a:buSzPts val="3200"/>
              <a:buNone/>
            </a:pPr>
            <a:r>
              <a:rPr lang="hr-HR" sz="2800" b="1" dirty="0"/>
              <a:t>Trgovački kredit</a:t>
            </a:r>
          </a:p>
          <a:p>
            <a:pPr marL="514350" indent="-514350">
              <a:buSzPts val="3200"/>
              <a:buNone/>
            </a:pPr>
            <a:endParaRPr sz="2800" dirty="0"/>
          </a:p>
          <a:p>
            <a:pPr marL="514350" indent="-514350">
              <a:spcBef>
                <a:spcPts val="1200"/>
              </a:spcBef>
              <a:buSzPts val="3200"/>
              <a:buFont typeface="Calibri"/>
              <a:buChar char="•"/>
            </a:pPr>
            <a:r>
              <a:rPr lang="hr-HR" sz="2800" dirty="0"/>
              <a:t>odobravaju dobavljači</a:t>
            </a:r>
            <a:endParaRPr sz="2800" dirty="0"/>
          </a:p>
          <a:p>
            <a:pPr marL="514350" indent="-514350">
              <a:spcBef>
                <a:spcPts val="1200"/>
              </a:spcBef>
              <a:buSzPts val="3200"/>
              <a:buFont typeface="Calibri"/>
              <a:buChar char="•"/>
            </a:pPr>
            <a:r>
              <a:rPr lang="hr-HR" sz="2800" dirty="0"/>
              <a:t>isporučuju robu</a:t>
            </a:r>
          </a:p>
          <a:p>
            <a:pPr marL="514350" indent="-514350">
              <a:spcBef>
                <a:spcPts val="1200"/>
              </a:spcBef>
              <a:buSzPts val="3200"/>
              <a:buFont typeface="Calibri"/>
              <a:buChar char="•"/>
            </a:pPr>
            <a:r>
              <a:rPr lang="hr-HR" sz="2800" dirty="0"/>
              <a:t>odgoda plaćanja na dogovoreno razdoblje</a:t>
            </a:r>
            <a:endParaRPr sz="2800" dirty="0"/>
          </a:p>
        </p:txBody>
      </p:sp>
      <p:sp>
        <p:nvSpPr>
          <p:cNvPr id="4" name="Google Shape;195;p17">
            <a:extLst>
              <a:ext uri="{FF2B5EF4-FFF2-40B4-BE49-F238E27FC236}">
                <a16:creationId xmlns:a16="http://schemas.microsoft.com/office/drawing/2014/main" id="{FEBD230F-FE64-69E5-59BA-CEA42C50EFCF}"/>
              </a:ext>
            </a:extLst>
          </p:cNvPr>
          <p:cNvSpPr txBox="1">
            <a:spLocks/>
          </p:cNvSpPr>
          <p:nvPr/>
        </p:nvSpPr>
        <p:spPr>
          <a:xfrm>
            <a:off x="6207760" y="931334"/>
            <a:ext cx="4937760" cy="4305462"/>
          </a:xfrm>
          <a:prstGeom prst="rect">
            <a:avLst/>
          </a:prstGeom>
          <a:noFill/>
          <a:ln>
            <a:noFill/>
          </a:ln>
        </p:spPr>
        <p:txBody>
          <a:bodyPr spcFirstLastPara="1" vert="horz" wrap="square" lIns="91425" tIns="45700" rIns="91425" bIns="45700" rtlCol="0" anchor="t" anchorCtr="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514350" indent="-514350">
              <a:buSzPts val="3200"/>
              <a:buFont typeface="Calibri" panose="020F0502020204030204" pitchFamily="34" charset="0"/>
              <a:buNone/>
            </a:pPr>
            <a:r>
              <a:rPr lang="hr-HR" sz="2800" b="1" dirty="0"/>
              <a:t>Bankarski kredit</a:t>
            </a:r>
          </a:p>
          <a:p>
            <a:pPr marL="514350" indent="-514350">
              <a:buSzPts val="3200"/>
              <a:buFont typeface="Calibri" panose="020F0502020204030204" pitchFamily="34" charset="0"/>
              <a:buNone/>
            </a:pPr>
            <a:endParaRPr lang="hr-HR" sz="2800" dirty="0"/>
          </a:p>
          <a:p>
            <a:pPr marL="514350" indent="-514350">
              <a:buSzPts val="3200"/>
              <a:buFont typeface="Calibri"/>
              <a:buChar char="•"/>
            </a:pPr>
            <a:r>
              <a:rPr lang="hr-HR" sz="2800" dirty="0"/>
              <a:t>odobravaju banke</a:t>
            </a:r>
          </a:p>
          <a:p>
            <a:pPr marL="514350" indent="-514350">
              <a:buSzPts val="3200"/>
              <a:buFont typeface="Calibri"/>
              <a:buChar char="•"/>
            </a:pPr>
            <a:r>
              <a:rPr lang="hr-HR" sz="2800" dirty="0"/>
              <a:t>posuđuju novac</a:t>
            </a:r>
          </a:p>
          <a:p>
            <a:pPr marL="514350" indent="-514350">
              <a:buSzPts val="3200"/>
              <a:buFont typeface="Calibri"/>
              <a:buChar char="•"/>
            </a:pPr>
            <a:r>
              <a:rPr lang="hr-HR" sz="2800" dirty="0"/>
              <a:t>vraćanje novca uz plaćanje kamata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3">
          <a:extLst>
            <a:ext uri="{FF2B5EF4-FFF2-40B4-BE49-F238E27FC236}">
              <a16:creationId xmlns:a16="http://schemas.microsoft.com/office/drawing/2014/main" id="{9112269C-5BFE-7B49-5E33-D529CE67443F}"/>
            </a:ext>
          </a:extLst>
        </p:cNvPr>
        <p:cNvGrpSpPr/>
        <p:nvPr/>
      </p:nvGrpSpPr>
      <p:grpSpPr>
        <a:xfrm>
          <a:off x="0" y="0"/>
          <a:ext cx="0" cy="0"/>
          <a:chOff x="0" y="0"/>
          <a:chExt cx="0" cy="0"/>
        </a:xfrm>
      </p:grpSpPr>
      <p:sp>
        <p:nvSpPr>
          <p:cNvPr id="184" name="Google Shape;184;p15">
            <a:extLst>
              <a:ext uri="{FF2B5EF4-FFF2-40B4-BE49-F238E27FC236}">
                <a16:creationId xmlns:a16="http://schemas.microsoft.com/office/drawing/2014/main" id="{58B3184E-362B-2745-8F07-5580E588EF68}"/>
              </a:ext>
            </a:extLst>
          </p:cNvPr>
          <p:cNvSpPr txBox="1">
            <a:spLocks noGrp="1"/>
          </p:cNvSpPr>
          <p:nvPr>
            <p:ph type="ctrTitle"/>
          </p:nvPr>
        </p:nvSpPr>
        <p:spPr>
          <a:xfrm>
            <a:off x="1472236" y="1721796"/>
            <a:ext cx="9657311" cy="1614764"/>
          </a:xfrm>
          <a:prstGeom prst="rect">
            <a:avLst/>
          </a:prstGeom>
        </p:spPr>
        <p:txBody>
          <a:bodyPr spcFirstLastPara="1" vert="horz" lIns="91425" tIns="45700" rIns="91425" bIns="45700" rtlCol="0" anchorCtr="0">
            <a:normAutofit/>
          </a:bodyPr>
          <a:lstStyle/>
          <a:p>
            <a:pPr algn="ctr">
              <a:spcBef>
                <a:spcPts val="0"/>
              </a:spcBef>
              <a:buClr>
                <a:schemeClr val="dk1"/>
              </a:buClr>
              <a:buSzPts val="4000"/>
            </a:pPr>
            <a:r>
              <a:rPr lang="hr-HR" sz="4400" dirty="0">
                <a:latin typeface="+mn-lt"/>
              </a:rPr>
              <a:t>Dugotrajna ulaganja </a:t>
            </a:r>
            <a:br>
              <a:rPr lang="hr-HR" sz="4400" dirty="0">
                <a:latin typeface="+mn-lt"/>
              </a:rPr>
            </a:br>
            <a:r>
              <a:rPr lang="hr-HR" sz="4400" dirty="0">
                <a:latin typeface="+mn-lt"/>
              </a:rPr>
              <a:t>iz tuđih izvora</a:t>
            </a:r>
          </a:p>
        </p:txBody>
      </p:sp>
    </p:spTree>
    <p:extLst>
      <p:ext uri="{BB962C8B-B14F-4D97-AF65-F5344CB8AC3E}">
        <p14:creationId xmlns:p14="http://schemas.microsoft.com/office/powerpoint/2010/main" val="1467999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184"/>
                                        </p:tgtEl>
                                        <p:attrNameLst>
                                          <p:attrName>style.visibility</p:attrName>
                                        </p:attrNameLst>
                                      </p:cBhvr>
                                      <p:to>
                                        <p:strVal val="visible"/>
                                      </p:to>
                                    </p:set>
                                    <p:animEffect transition="in" filter="fade">
                                      <p:cBhvr>
                                        <p:cTn id="7" dur="700"/>
                                        <p:tgtEl>
                                          <p:spTgt spid="1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21"/>
          <p:cNvSpPr txBox="1">
            <a:spLocks noGrp="1"/>
          </p:cNvSpPr>
          <p:nvPr>
            <p:ph type="body" idx="1"/>
          </p:nvPr>
        </p:nvSpPr>
        <p:spPr>
          <a:xfrm>
            <a:off x="995680" y="1449421"/>
            <a:ext cx="10627360" cy="3935379"/>
          </a:xfrm>
          <a:prstGeom prst="rect">
            <a:avLst/>
          </a:prstGeom>
          <a:noFill/>
          <a:ln>
            <a:noFill/>
          </a:ln>
        </p:spPr>
        <p:txBody>
          <a:bodyPr spcFirstLastPara="1" vert="horz" wrap="square" lIns="91425" tIns="45700" rIns="91425" bIns="45700" rtlCol="0" anchor="t" anchorCtr="0">
            <a:normAutofit/>
          </a:bodyPr>
          <a:lstStyle/>
          <a:p>
            <a:pPr marL="0" indent="0">
              <a:buSzPts val="3200"/>
              <a:buNone/>
            </a:pPr>
            <a:r>
              <a:rPr lang="hr-HR" sz="3000" dirty="0"/>
              <a:t>Npr. ulaganje u zemljište, zgrade, strojevi, oprema, nova tehnologija,…</a:t>
            </a:r>
          </a:p>
          <a:p>
            <a:pPr marL="0" indent="0">
              <a:buSzPts val="3200"/>
              <a:buNone/>
            </a:pPr>
            <a:r>
              <a:rPr lang="hr-HR" sz="3000" dirty="0"/>
              <a:t>Razlikujemo: </a:t>
            </a:r>
          </a:p>
          <a:p>
            <a:pPr marL="514350" indent="-514350">
              <a:buSzPts val="3200"/>
              <a:buFont typeface="Arial"/>
              <a:buChar char="•"/>
            </a:pPr>
            <a:r>
              <a:rPr lang="hr-HR" sz="3000" dirty="0"/>
              <a:t>najam, </a:t>
            </a:r>
          </a:p>
          <a:p>
            <a:pPr marL="514350" indent="-514350">
              <a:buSzPts val="3200"/>
              <a:buFont typeface="Arial"/>
              <a:buChar char="•"/>
            </a:pPr>
            <a:r>
              <a:rPr lang="hr-HR" sz="3000" dirty="0"/>
              <a:t>dugoročni bankarski kredit, </a:t>
            </a:r>
          </a:p>
          <a:p>
            <a:pPr marL="514350" indent="-514350">
              <a:buSzPts val="3200"/>
              <a:buFont typeface="Arial"/>
              <a:buChar char="•"/>
            </a:pPr>
            <a:r>
              <a:rPr lang="hr-HR" sz="3000" dirty="0"/>
              <a:t>leasing, </a:t>
            </a:r>
          </a:p>
          <a:p>
            <a:pPr marL="514350" indent="-514350">
              <a:buSzPts val="3200"/>
              <a:buFont typeface="Arial"/>
              <a:buChar char="•"/>
            </a:pPr>
            <a:r>
              <a:rPr lang="hr-HR" sz="3000" dirty="0"/>
              <a:t>franšiza</a:t>
            </a:r>
          </a:p>
          <a:p>
            <a:pPr lvl="1" indent="-514350">
              <a:spcBef>
                <a:spcPts val="1200"/>
              </a:spcBef>
              <a:buSzPts val="1400"/>
              <a:buFont typeface="Noto Sans Symbols"/>
              <a:buChar char="⮚"/>
            </a:pPr>
            <a:endParaRPr lang="hr-HR" sz="3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581" y="804520"/>
            <a:ext cx="4958419" cy="1049235"/>
          </a:xfrm>
        </p:spPr>
        <p:txBody>
          <a:bodyPr>
            <a:normAutofit/>
          </a:bodyPr>
          <a:lstStyle/>
          <a:p>
            <a:r>
              <a:rPr lang="hr-HR" dirty="0"/>
              <a:t>NAJAM</a:t>
            </a:r>
          </a:p>
        </p:txBody>
      </p:sp>
      <p:sp>
        <p:nvSpPr>
          <p:cNvPr id="3" name="Content Placeholder 2"/>
          <p:cNvSpPr>
            <a:spLocks noGrp="1"/>
          </p:cNvSpPr>
          <p:nvPr>
            <p:ph idx="1"/>
          </p:nvPr>
        </p:nvSpPr>
        <p:spPr>
          <a:xfrm>
            <a:off x="1205803" y="2065974"/>
            <a:ext cx="5847292" cy="3846588"/>
          </a:xfrm>
        </p:spPr>
        <p:txBody>
          <a:bodyPr>
            <a:normAutofit fontScale="85000" lnSpcReduction="10000"/>
          </a:bodyPr>
          <a:lstStyle/>
          <a:p>
            <a:r>
              <a:rPr lang="hr-HR" sz="3100" dirty="0"/>
              <a:t>Najam: prostora, strojeva, opreme…</a:t>
            </a:r>
          </a:p>
          <a:p>
            <a:r>
              <a:rPr lang="hr-HR" sz="3100" dirty="0"/>
              <a:t>Ugovorom o najmu najmodavac prenosi na najmoprimca pravo korištenja neke imovine u dogovorenom razdoblju uz obvezu plaćanja najamnine</a:t>
            </a:r>
          </a:p>
          <a:p>
            <a:r>
              <a:rPr lang="hr-HR" sz="3100" dirty="0"/>
              <a:t>Koje su prednosti i nedostatci najma?</a:t>
            </a:r>
          </a:p>
          <a:p>
            <a:endParaRPr lang="hr-HR" dirty="0"/>
          </a:p>
          <a:p>
            <a:endParaRPr lang="hr-HR" dirty="0"/>
          </a:p>
        </p:txBody>
      </p:sp>
      <p:pic>
        <p:nvPicPr>
          <p:cNvPr id="2050" name="Picture 2" descr="Cars on production line in factory High angle view of cars on production line in factory. Many robottic arms doing welding on car metal body in manufacturing plant. Image in 3D render. Manufacturing Stock Photo">
            <a:extLst>
              <a:ext uri="{FF2B5EF4-FFF2-40B4-BE49-F238E27FC236}">
                <a16:creationId xmlns:a16="http://schemas.microsoft.com/office/drawing/2014/main" id="{F07E526C-9493-3AE4-3F2C-F44D3AB914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381" r="39823" b="-3"/>
          <a:stretch>
            <a:fillRect/>
          </a:stretch>
        </p:blipFill>
        <p:spPr bwMode="auto">
          <a:xfrm>
            <a:off x="7555450" y="1116345"/>
            <a:ext cx="3360025" cy="38661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87163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p22"/>
          <p:cNvSpPr txBox="1">
            <a:spLocks noGrp="1"/>
          </p:cNvSpPr>
          <p:nvPr>
            <p:ph type="body" idx="1"/>
          </p:nvPr>
        </p:nvSpPr>
        <p:spPr>
          <a:xfrm>
            <a:off x="1259136" y="908720"/>
            <a:ext cx="9967664" cy="5040560"/>
          </a:xfrm>
          <a:prstGeom prst="rect">
            <a:avLst/>
          </a:prstGeom>
          <a:noFill/>
          <a:ln>
            <a:noFill/>
          </a:ln>
        </p:spPr>
        <p:txBody>
          <a:bodyPr spcFirstLastPara="1" vert="horz" wrap="square" lIns="91425" tIns="45700" rIns="91425" bIns="45700" rtlCol="0" anchor="t" anchorCtr="0">
            <a:normAutofit fontScale="92500" lnSpcReduction="10000"/>
          </a:bodyPr>
          <a:lstStyle/>
          <a:p>
            <a:pPr marL="514350" indent="-514350" algn="ctr">
              <a:buSzPts val="3200"/>
              <a:buNone/>
            </a:pPr>
            <a:r>
              <a:rPr lang="hr-HR" sz="2800" dirty="0"/>
              <a:t>ZADATAK</a:t>
            </a:r>
          </a:p>
          <a:p>
            <a:pPr marL="0" indent="0">
              <a:spcBef>
                <a:spcPts val="1200"/>
              </a:spcBef>
              <a:buSzPts val="3200"/>
              <a:buNone/>
            </a:pPr>
            <a:r>
              <a:rPr lang="hr-HR" sz="3200" dirty="0"/>
              <a:t>Uz pomoć udžbenika str. 75 (ili interneta) objasni sljedeće pojmove:</a:t>
            </a:r>
          </a:p>
          <a:p>
            <a:pPr marL="514350" indent="-514350">
              <a:spcBef>
                <a:spcPts val="1200"/>
              </a:spcBef>
              <a:buSzPts val="3200"/>
              <a:buFont typeface="Calibri"/>
              <a:buChar char="•"/>
            </a:pPr>
            <a:r>
              <a:rPr lang="hr-HR" sz="3200" dirty="0"/>
              <a:t>najam</a:t>
            </a:r>
          </a:p>
          <a:p>
            <a:pPr marL="514350" indent="-514350">
              <a:spcBef>
                <a:spcPts val="1200"/>
              </a:spcBef>
              <a:buSzPts val="3200"/>
              <a:buFont typeface="Calibri"/>
              <a:buChar char="•"/>
            </a:pPr>
            <a:r>
              <a:rPr lang="hr-HR" sz="3200" dirty="0"/>
              <a:t>predmet najma</a:t>
            </a:r>
            <a:endParaRPr sz="3200" dirty="0"/>
          </a:p>
          <a:p>
            <a:pPr marL="514350" indent="-514350">
              <a:spcBef>
                <a:spcPts val="1200"/>
              </a:spcBef>
              <a:buSzPts val="3200"/>
              <a:buFont typeface="Calibri"/>
              <a:buChar char="•"/>
            </a:pPr>
            <a:r>
              <a:rPr lang="hr-HR" sz="3200" dirty="0"/>
              <a:t>najmodavac</a:t>
            </a:r>
            <a:endParaRPr dirty="0"/>
          </a:p>
          <a:p>
            <a:pPr marL="514350" indent="-514350">
              <a:spcBef>
                <a:spcPts val="1200"/>
              </a:spcBef>
              <a:buSzPts val="3200"/>
              <a:buFont typeface="Calibri"/>
              <a:buChar char="•"/>
            </a:pPr>
            <a:r>
              <a:rPr lang="hr-HR" sz="3200" dirty="0"/>
              <a:t>najmoprimac</a:t>
            </a:r>
            <a:endParaRPr dirty="0"/>
          </a:p>
          <a:p>
            <a:pPr marL="514350" indent="-514350">
              <a:spcBef>
                <a:spcPts val="1200"/>
              </a:spcBef>
              <a:buSzPts val="3200"/>
              <a:buFont typeface="Calibri"/>
              <a:buChar char="•"/>
            </a:pPr>
            <a:r>
              <a:rPr lang="hr-HR" sz="3200" dirty="0"/>
              <a:t>najamnina</a:t>
            </a:r>
            <a:endParaRP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581" y="804520"/>
            <a:ext cx="4958419" cy="1049235"/>
          </a:xfrm>
        </p:spPr>
        <p:txBody>
          <a:bodyPr>
            <a:normAutofit/>
          </a:bodyPr>
          <a:lstStyle/>
          <a:p>
            <a:r>
              <a:rPr lang="hr-HR" dirty="0"/>
              <a:t>DUGOROČNI BANKARSKI KREDIT</a:t>
            </a:r>
          </a:p>
        </p:txBody>
      </p:sp>
      <p:sp>
        <p:nvSpPr>
          <p:cNvPr id="3" name="Content Placeholder 2"/>
          <p:cNvSpPr>
            <a:spLocks noGrp="1"/>
          </p:cNvSpPr>
          <p:nvPr>
            <p:ph idx="1"/>
          </p:nvPr>
        </p:nvSpPr>
        <p:spPr>
          <a:xfrm>
            <a:off x="1451581" y="2015732"/>
            <a:ext cx="4958419" cy="3450613"/>
          </a:xfrm>
        </p:spPr>
        <p:txBody>
          <a:bodyPr>
            <a:normAutofit fontScale="92500" lnSpcReduction="10000"/>
          </a:bodyPr>
          <a:lstStyle/>
          <a:p>
            <a:r>
              <a:rPr lang="hr-HR" sz="2800" dirty="0"/>
              <a:t>ugovorni odnos kojim vjerovnik (banka) daje dužniku novac na korištenje uz obvezu njegova vraćanja na dugi rok uvećanog za iznos kamate</a:t>
            </a:r>
          </a:p>
          <a:p>
            <a:r>
              <a:rPr lang="hr-HR" sz="2800" dirty="0"/>
              <a:t>Banka traži osiguranje</a:t>
            </a:r>
          </a:p>
          <a:p>
            <a:r>
              <a:rPr lang="hr-HR" sz="2800" dirty="0"/>
              <a:t>Trošak: kamatna stopa</a:t>
            </a:r>
          </a:p>
          <a:p>
            <a:endParaRPr lang="hr-HR" dirty="0"/>
          </a:p>
          <a:p>
            <a:endParaRPr lang="hr-HR" dirty="0"/>
          </a:p>
        </p:txBody>
      </p:sp>
      <p:pic>
        <p:nvPicPr>
          <p:cNvPr id="1026" name="Picture 2" descr="Free Handshake Agreement photo and picture">
            <a:extLst>
              <a:ext uri="{FF2B5EF4-FFF2-40B4-BE49-F238E27FC236}">
                <a16:creationId xmlns:a16="http://schemas.microsoft.com/office/drawing/2014/main" id="{72B27470-B152-55D9-7125-5ADACDA0A3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8100" r="16717" b="-2"/>
          <a:stretch>
            <a:fillRect/>
          </a:stretch>
        </p:blipFill>
        <p:spPr bwMode="auto">
          <a:xfrm>
            <a:off x="7555450" y="1116345"/>
            <a:ext cx="3360025" cy="38661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43686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23"/>
          <p:cNvSpPr txBox="1">
            <a:spLocks noGrp="1"/>
          </p:cNvSpPr>
          <p:nvPr>
            <p:ph type="body" idx="1"/>
          </p:nvPr>
        </p:nvSpPr>
        <p:spPr>
          <a:xfrm>
            <a:off x="1202931" y="1407418"/>
            <a:ext cx="8229600" cy="5040560"/>
          </a:xfrm>
          <a:prstGeom prst="rect">
            <a:avLst/>
          </a:prstGeom>
          <a:noFill/>
          <a:ln>
            <a:noFill/>
          </a:ln>
        </p:spPr>
        <p:txBody>
          <a:bodyPr spcFirstLastPara="1" vert="horz" wrap="square" lIns="91425" tIns="45700" rIns="91425" bIns="45700" rtlCol="0" anchor="t" anchorCtr="0">
            <a:normAutofit/>
          </a:bodyPr>
          <a:lstStyle/>
          <a:p>
            <a:pPr marL="514350" indent="-514350">
              <a:buSzPts val="3200"/>
              <a:buNone/>
            </a:pPr>
            <a:endParaRPr sz="3600" dirty="0"/>
          </a:p>
          <a:p>
            <a:pPr marL="514350" indent="-514350">
              <a:spcBef>
                <a:spcPts val="1200"/>
              </a:spcBef>
              <a:buSzPts val="3200"/>
              <a:buFont typeface="Calibri"/>
              <a:buChar char="•"/>
            </a:pPr>
            <a:r>
              <a:rPr lang="hr-HR" sz="3200" dirty="0"/>
              <a:t>vjerovnik, kreditor, zajmodavac – banka</a:t>
            </a:r>
            <a:endParaRPr dirty="0"/>
          </a:p>
          <a:p>
            <a:pPr marL="514350" indent="-514350">
              <a:spcBef>
                <a:spcPts val="1200"/>
              </a:spcBef>
              <a:buSzPts val="3200"/>
              <a:buFont typeface="Calibri"/>
              <a:buChar char="•"/>
            </a:pPr>
            <a:r>
              <a:rPr lang="hr-HR" sz="3200" dirty="0"/>
              <a:t>dužnik, debitor, zajmoprimac - poduzetnik</a:t>
            </a:r>
            <a:endParaRPr dirty="0"/>
          </a:p>
        </p:txBody>
      </p:sp>
      <p:sp>
        <p:nvSpPr>
          <p:cNvPr id="2" name="Title 1">
            <a:extLst>
              <a:ext uri="{FF2B5EF4-FFF2-40B4-BE49-F238E27FC236}">
                <a16:creationId xmlns:a16="http://schemas.microsoft.com/office/drawing/2014/main" id="{C00CC1A3-CC4D-9A8A-5373-7105BEF4DCFD}"/>
              </a:ext>
            </a:extLst>
          </p:cNvPr>
          <p:cNvSpPr>
            <a:spLocks noGrp="1"/>
          </p:cNvSpPr>
          <p:nvPr>
            <p:ph type="title"/>
          </p:nvPr>
        </p:nvSpPr>
        <p:spPr>
          <a:xfrm>
            <a:off x="1451581" y="804520"/>
            <a:ext cx="4958419" cy="1049235"/>
          </a:xfrm>
        </p:spPr>
        <p:txBody>
          <a:bodyPr>
            <a:normAutofit/>
          </a:bodyPr>
          <a:lstStyle/>
          <a:p>
            <a:r>
              <a:rPr lang="hr-HR" dirty="0"/>
              <a:t>DUGOROČNI BANKARSKI KREDIT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24"/>
          <p:cNvSpPr txBox="1">
            <a:spLocks noGrp="1"/>
          </p:cNvSpPr>
          <p:nvPr>
            <p:ph type="body" idx="1"/>
          </p:nvPr>
        </p:nvSpPr>
        <p:spPr>
          <a:xfrm>
            <a:off x="1288728" y="1035968"/>
            <a:ext cx="8229600" cy="5040560"/>
          </a:xfrm>
          <a:prstGeom prst="rect">
            <a:avLst/>
          </a:prstGeom>
          <a:noFill/>
          <a:ln>
            <a:noFill/>
          </a:ln>
        </p:spPr>
        <p:txBody>
          <a:bodyPr spcFirstLastPara="1" vert="horz" wrap="square" lIns="91425" tIns="45700" rIns="91425" bIns="45700" rtlCol="0" anchor="t" anchorCtr="0">
            <a:normAutofit fontScale="92500" lnSpcReduction="20000"/>
          </a:bodyPr>
          <a:lstStyle/>
          <a:p>
            <a:pPr marL="514350" indent="-514350">
              <a:buSzPts val="3200"/>
              <a:buNone/>
            </a:pPr>
            <a:r>
              <a:rPr lang="hr-HR" sz="3600" b="1" dirty="0"/>
              <a:t>Leasing</a:t>
            </a:r>
          </a:p>
          <a:p>
            <a:pPr marL="514350" indent="-514350">
              <a:buSzPts val="3200"/>
              <a:buNone/>
            </a:pPr>
            <a:endParaRPr sz="3200" b="1" dirty="0"/>
          </a:p>
          <a:p>
            <a:pPr marL="514350" indent="-514350">
              <a:spcBef>
                <a:spcPts val="1200"/>
              </a:spcBef>
              <a:buSzPts val="3200"/>
              <a:buFont typeface="Calibri"/>
              <a:buChar char="•"/>
            </a:pPr>
            <a:r>
              <a:rPr lang="hr-HR" sz="3200" dirty="0"/>
              <a:t>specifičan poslovni ili ugovorni odnos</a:t>
            </a:r>
            <a:endParaRPr dirty="0"/>
          </a:p>
          <a:p>
            <a:pPr marL="514350" indent="-514350">
              <a:spcBef>
                <a:spcPts val="1200"/>
              </a:spcBef>
              <a:buSzPts val="3200"/>
              <a:buFont typeface="Calibri"/>
              <a:buChar char="•"/>
            </a:pPr>
            <a:r>
              <a:rPr lang="hr-HR" sz="3200" dirty="0"/>
              <a:t>na određeno vremensko razdoblje</a:t>
            </a:r>
            <a:endParaRPr dirty="0"/>
          </a:p>
          <a:p>
            <a:pPr marL="514350" indent="-514350">
              <a:spcBef>
                <a:spcPts val="1200"/>
              </a:spcBef>
              <a:buSzPts val="3200"/>
              <a:buFont typeface="Calibri"/>
              <a:buChar char="•"/>
            </a:pPr>
            <a:r>
              <a:rPr lang="hr-HR" sz="3200" dirty="0"/>
              <a:t>davatelj leasinga</a:t>
            </a:r>
            <a:endParaRPr sz="3200" dirty="0"/>
          </a:p>
          <a:p>
            <a:pPr marL="514350" indent="-514350">
              <a:spcBef>
                <a:spcPts val="1200"/>
              </a:spcBef>
              <a:buSzPts val="3200"/>
              <a:buFont typeface="Calibri"/>
              <a:buChar char="•"/>
            </a:pPr>
            <a:r>
              <a:rPr lang="hr-HR" sz="3200" dirty="0"/>
              <a:t>primatelj leasinga</a:t>
            </a:r>
            <a:endParaRPr sz="3200" dirty="0"/>
          </a:p>
          <a:p>
            <a:pPr marL="514350" indent="-514350">
              <a:spcBef>
                <a:spcPts val="1200"/>
              </a:spcBef>
              <a:buSzPts val="3200"/>
              <a:buFont typeface="Calibri"/>
              <a:buChar char="•"/>
            </a:pPr>
            <a:r>
              <a:rPr lang="hr-HR" sz="3200" dirty="0"/>
              <a:t>predmet leasinga</a:t>
            </a:r>
            <a:endParaRPr sz="3200" dirty="0"/>
          </a:p>
          <a:p>
            <a:pPr marL="514350" indent="-514350">
              <a:spcBef>
                <a:spcPts val="1200"/>
              </a:spcBef>
              <a:buSzPts val="3200"/>
              <a:buFont typeface="Calibri"/>
              <a:buChar char="•"/>
            </a:pPr>
            <a:r>
              <a:rPr lang="hr-HR" sz="3200" dirty="0"/>
              <a:t>naknada</a:t>
            </a:r>
            <a:endParaRP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p25"/>
          <p:cNvSpPr txBox="1">
            <a:spLocks noGrp="1"/>
          </p:cNvSpPr>
          <p:nvPr>
            <p:ph type="body" idx="1"/>
          </p:nvPr>
        </p:nvSpPr>
        <p:spPr>
          <a:xfrm>
            <a:off x="1491928" y="1107088"/>
            <a:ext cx="8229600" cy="5040560"/>
          </a:xfrm>
          <a:prstGeom prst="rect">
            <a:avLst/>
          </a:prstGeom>
          <a:noFill/>
          <a:ln>
            <a:noFill/>
          </a:ln>
        </p:spPr>
        <p:txBody>
          <a:bodyPr spcFirstLastPara="1" vert="horz" wrap="square" lIns="91425" tIns="45700" rIns="91425" bIns="45700" rtlCol="0" anchor="t" anchorCtr="0">
            <a:normAutofit/>
          </a:bodyPr>
          <a:lstStyle/>
          <a:p>
            <a:pPr marL="514350" indent="-514350">
              <a:buSzPts val="3200"/>
              <a:buNone/>
            </a:pPr>
            <a:r>
              <a:rPr lang="hr-HR" sz="3600" b="1" dirty="0"/>
              <a:t>Leasing</a:t>
            </a:r>
          </a:p>
          <a:p>
            <a:pPr marL="514350" indent="-514350">
              <a:buSzPts val="3200"/>
              <a:buNone/>
            </a:pPr>
            <a:endParaRPr lang="hr-HR" sz="3600" b="1" dirty="0"/>
          </a:p>
          <a:p>
            <a:pPr marL="514350" indent="-514350">
              <a:lnSpc>
                <a:spcPct val="150000"/>
              </a:lnSpc>
              <a:buSzPts val="3200"/>
              <a:buFont typeface="Arial" panose="020B0604020202020204" pitchFamily="34" charset="0"/>
              <a:buChar char="•"/>
            </a:pPr>
            <a:r>
              <a:rPr lang="hr-HR" sz="3200" dirty="0"/>
              <a:t>Udžbenik str. 76./77. ili internet</a:t>
            </a:r>
          </a:p>
          <a:p>
            <a:pPr marL="514350" indent="-514350">
              <a:lnSpc>
                <a:spcPct val="150000"/>
              </a:lnSpc>
              <a:buSzPts val="3200"/>
              <a:buFont typeface="Arial" panose="020B0604020202020204" pitchFamily="34" charset="0"/>
              <a:buChar char="•"/>
            </a:pPr>
            <a:r>
              <a:rPr lang="hr-HR" sz="3200" dirty="0"/>
              <a:t>Navedi 2 prednosti i 2 nedostatka leasinga</a:t>
            </a:r>
            <a:endParaRPr sz="3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26"/>
          <p:cNvSpPr txBox="1">
            <a:spLocks noGrp="1"/>
          </p:cNvSpPr>
          <p:nvPr>
            <p:ph type="body" idx="1"/>
          </p:nvPr>
        </p:nvSpPr>
        <p:spPr>
          <a:xfrm>
            <a:off x="1268408" y="1168048"/>
            <a:ext cx="8229600" cy="4074512"/>
          </a:xfrm>
          <a:prstGeom prst="rect">
            <a:avLst/>
          </a:prstGeom>
          <a:noFill/>
          <a:ln>
            <a:noFill/>
          </a:ln>
        </p:spPr>
        <p:txBody>
          <a:bodyPr spcFirstLastPara="1" vert="horz" wrap="square" lIns="91425" tIns="45700" rIns="91425" bIns="45700" rtlCol="0" anchor="t" anchorCtr="0">
            <a:normAutofit/>
          </a:bodyPr>
          <a:lstStyle/>
          <a:p>
            <a:pPr marL="514350" indent="-514350">
              <a:buSzPts val="3200"/>
              <a:buNone/>
            </a:pPr>
            <a:r>
              <a:rPr lang="hr-HR" sz="3600" b="1" dirty="0"/>
              <a:t>Vrste leasinga:</a:t>
            </a:r>
          </a:p>
          <a:p>
            <a:pPr marL="514350" indent="-514350">
              <a:buSzPts val="3200"/>
              <a:buNone/>
            </a:pPr>
            <a:endParaRPr sz="3200" b="1" dirty="0"/>
          </a:p>
          <a:p>
            <a:pPr marL="514350" indent="-514350">
              <a:spcBef>
                <a:spcPts val="1200"/>
              </a:spcBef>
              <a:buSzPts val="3200"/>
              <a:buFont typeface="Noto Sans Symbols"/>
              <a:buChar char="✔"/>
            </a:pPr>
            <a:r>
              <a:rPr lang="hr-HR" sz="3200" dirty="0"/>
              <a:t>operativni – obilježja najma</a:t>
            </a:r>
          </a:p>
          <a:p>
            <a:pPr marL="0" indent="0">
              <a:spcBef>
                <a:spcPts val="1200"/>
              </a:spcBef>
              <a:buSzPts val="3200"/>
              <a:buNone/>
            </a:pPr>
            <a:endParaRPr dirty="0"/>
          </a:p>
          <a:p>
            <a:pPr marL="514350" indent="-514350">
              <a:spcBef>
                <a:spcPts val="1200"/>
              </a:spcBef>
              <a:buSzPts val="3200"/>
              <a:buFont typeface="Noto Sans Symbols"/>
              <a:buChar char="✔"/>
            </a:pPr>
            <a:r>
              <a:rPr lang="hr-HR" sz="3200" dirty="0"/>
              <a:t>financijski – obilježja kupoprodaje</a:t>
            </a:r>
            <a:endParaRP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2" name="Google Shape;262;p28"/>
          <p:cNvSpPr txBox="1">
            <a:spLocks noGrp="1"/>
          </p:cNvSpPr>
          <p:nvPr>
            <p:ph type="body" idx="1"/>
          </p:nvPr>
        </p:nvSpPr>
        <p:spPr>
          <a:xfrm>
            <a:off x="986630" y="686069"/>
            <a:ext cx="10065504" cy="2979504"/>
          </a:xfrm>
          <a:prstGeom prst="rect">
            <a:avLst/>
          </a:prstGeom>
          <a:noFill/>
          <a:ln>
            <a:noFill/>
          </a:ln>
        </p:spPr>
        <p:txBody>
          <a:bodyPr spcFirstLastPara="1" vert="horz" wrap="square" lIns="91425" tIns="45700" rIns="91425" bIns="45700" rtlCol="0" anchor="t" anchorCtr="0">
            <a:normAutofit fontScale="77500" lnSpcReduction="20000"/>
          </a:bodyPr>
          <a:lstStyle/>
          <a:p>
            <a:pPr marL="514350" indent="-514350">
              <a:buSzPts val="3200"/>
              <a:buNone/>
            </a:pPr>
            <a:r>
              <a:rPr lang="hr-HR" sz="3600" b="1" dirty="0" err="1"/>
              <a:t>Franšizing</a:t>
            </a:r>
            <a:endParaRPr lang="hr-HR" sz="3600" b="1" dirty="0"/>
          </a:p>
          <a:p>
            <a:pPr marL="514350" indent="-514350">
              <a:buSzPts val="3200"/>
              <a:buNone/>
            </a:pPr>
            <a:endParaRPr sz="3600" b="1" dirty="0"/>
          </a:p>
          <a:p>
            <a:pPr marL="514350" indent="-514350">
              <a:spcBef>
                <a:spcPts val="1200"/>
              </a:spcBef>
              <a:buSzPts val="3200"/>
              <a:buFont typeface="Arial"/>
              <a:buChar char="•"/>
            </a:pPr>
            <a:r>
              <a:rPr lang="hr-HR" sz="3200" dirty="0"/>
              <a:t>pravo korištenja trgovačkog imena, proizvoda ili usluge, načina poslovanja</a:t>
            </a:r>
            <a:endParaRPr dirty="0"/>
          </a:p>
          <a:p>
            <a:pPr marL="514350" indent="-514350">
              <a:spcBef>
                <a:spcPts val="1200"/>
              </a:spcBef>
              <a:buSzPts val="3200"/>
              <a:buFont typeface="Arial"/>
              <a:buChar char="•"/>
            </a:pPr>
            <a:r>
              <a:rPr lang="hr-HR" sz="3200" dirty="0" err="1"/>
              <a:t>franšizna</a:t>
            </a:r>
            <a:r>
              <a:rPr lang="hr-HR" sz="3200" dirty="0"/>
              <a:t> pristojba</a:t>
            </a:r>
          </a:p>
          <a:p>
            <a:pPr marL="514350" indent="-514350">
              <a:spcBef>
                <a:spcPts val="1200"/>
              </a:spcBef>
              <a:buSzPts val="3200"/>
              <a:buFont typeface="Arial"/>
              <a:buChar char="•"/>
            </a:pPr>
            <a:r>
              <a:rPr lang="hr-HR" sz="2600" dirty="0"/>
              <a:t>https://fransiza.hr/fransizna-ponuda-u-r-hrvatska/</a:t>
            </a:r>
            <a:endParaRPr sz="2600" dirty="0"/>
          </a:p>
          <a:p>
            <a:pPr marL="514350" indent="-311150">
              <a:spcBef>
                <a:spcPts val="1200"/>
              </a:spcBef>
              <a:buSzPts val="3200"/>
              <a:buNone/>
            </a:pPr>
            <a:endParaRPr sz="3200" dirty="0"/>
          </a:p>
          <a:p>
            <a:pPr marL="514350" indent="-514350">
              <a:spcBef>
                <a:spcPts val="1200"/>
              </a:spcBef>
              <a:buSzPts val="3200"/>
              <a:buNone/>
            </a:pPr>
            <a:endParaRPr sz="3200" dirty="0"/>
          </a:p>
        </p:txBody>
      </p:sp>
      <p:pic>
        <p:nvPicPr>
          <p:cNvPr id="4" name="Slika 3">
            <a:extLst>
              <a:ext uri="{FF2B5EF4-FFF2-40B4-BE49-F238E27FC236}">
                <a16:creationId xmlns:a16="http://schemas.microsoft.com/office/drawing/2014/main" id="{22D34465-0284-8FB0-ED4F-CA7B4123F7B9}"/>
              </a:ext>
            </a:extLst>
          </p:cNvPr>
          <p:cNvPicPr>
            <a:picLocks noChangeAspect="1"/>
          </p:cNvPicPr>
          <p:nvPr/>
        </p:nvPicPr>
        <p:blipFill>
          <a:blip r:embed="rId3"/>
          <a:srcRect t="18279" b="16634"/>
          <a:stretch>
            <a:fillRect/>
          </a:stretch>
        </p:blipFill>
        <p:spPr>
          <a:xfrm>
            <a:off x="3098409" y="3973071"/>
            <a:ext cx="3231615" cy="2103372"/>
          </a:xfrm>
          <a:prstGeom prst="rect">
            <a:avLst/>
          </a:prstGeom>
        </p:spPr>
      </p:pic>
      <p:pic>
        <p:nvPicPr>
          <p:cNvPr id="5" name="Slika 4">
            <a:extLst>
              <a:ext uri="{FF2B5EF4-FFF2-40B4-BE49-F238E27FC236}">
                <a16:creationId xmlns:a16="http://schemas.microsoft.com/office/drawing/2014/main" id="{8D68BFC0-0C85-190A-1364-10511336CE6A}"/>
              </a:ext>
            </a:extLst>
          </p:cNvPr>
          <p:cNvPicPr>
            <a:picLocks noChangeAspect="1"/>
          </p:cNvPicPr>
          <p:nvPr/>
        </p:nvPicPr>
        <p:blipFill>
          <a:blip r:embed="rId4"/>
          <a:srcRect t="32910" b="34727"/>
          <a:stretch>
            <a:fillRect/>
          </a:stretch>
        </p:blipFill>
        <p:spPr>
          <a:xfrm>
            <a:off x="68303" y="3973071"/>
            <a:ext cx="2857500" cy="2103372"/>
          </a:xfrm>
          <a:prstGeom prst="rect">
            <a:avLst/>
          </a:prstGeom>
        </p:spPr>
      </p:pic>
      <p:pic>
        <p:nvPicPr>
          <p:cNvPr id="1026" name="Picture 2">
            <a:extLst>
              <a:ext uri="{FF2B5EF4-FFF2-40B4-BE49-F238E27FC236}">
                <a16:creationId xmlns:a16="http://schemas.microsoft.com/office/drawing/2014/main" id="{8EFEDF43-96C4-61C7-7B9A-0AB32F85834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25568" y="3933318"/>
            <a:ext cx="2612941" cy="214312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McDonald'sov znak, fasadni znak, LED logotip, znakovi za ormariće">
            <a:extLst>
              <a:ext uri="{FF2B5EF4-FFF2-40B4-BE49-F238E27FC236}">
                <a16:creationId xmlns:a16="http://schemas.microsoft.com/office/drawing/2014/main" id="{47BE67A7-9411-4894-38D1-E445E41778F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34053" y="3933319"/>
            <a:ext cx="2989644" cy="21431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p27"/>
          <p:cNvSpPr txBox="1">
            <a:spLocks noGrp="1"/>
          </p:cNvSpPr>
          <p:nvPr>
            <p:ph type="body" idx="1"/>
          </p:nvPr>
        </p:nvSpPr>
        <p:spPr>
          <a:xfrm>
            <a:off x="1278568" y="1086768"/>
            <a:ext cx="8229600" cy="5040560"/>
          </a:xfrm>
          <a:prstGeom prst="rect">
            <a:avLst/>
          </a:prstGeom>
          <a:noFill/>
          <a:ln>
            <a:noFill/>
          </a:ln>
        </p:spPr>
        <p:txBody>
          <a:bodyPr spcFirstLastPara="1" vert="horz" wrap="square" lIns="91425" tIns="45700" rIns="91425" bIns="45700" rtlCol="0" anchor="t" anchorCtr="0">
            <a:normAutofit/>
          </a:bodyPr>
          <a:lstStyle/>
          <a:p>
            <a:pPr marL="514350" indent="-514350">
              <a:buSzPts val="3200"/>
              <a:buNone/>
            </a:pPr>
            <a:r>
              <a:rPr lang="hr-HR" sz="3600" b="1" dirty="0" err="1"/>
              <a:t>Franšizing</a:t>
            </a:r>
            <a:endParaRPr lang="hr-HR" sz="3600" b="1" dirty="0"/>
          </a:p>
          <a:p>
            <a:pPr marL="514350" indent="-514350">
              <a:buSzPts val="3200"/>
              <a:buNone/>
            </a:pPr>
            <a:endParaRPr sz="3600" b="1" dirty="0"/>
          </a:p>
          <a:p>
            <a:pPr marL="514350" indent="-514350">
              <a:spcBef>
                <a:spcPts val="1200"/>
              </a:spcBef>
              <a:buSzPts val="3200"/>
              <a:buFont typeface="Arial"/>
              <a:buChar char="•"/>
            </a:pPr>
            <a:r>
              <a:rPr lang="hr-HR" sz="3200" dirty="0"/>
              <a:t>ugovor o franšizi</a:t>
            </a:r>
            <a:endParaRPr dirty="0"/>
          </a:p>
          <a:p>
            <a:pPr marL="514350" indent="-514350">
              <a:spcBef>
                <a:spcPts val="1200"/>
              </a:spcBef>
              <a:buSzPts val="3200"/>
              <a:buFont typeface="Arial"/>
              <a:buChar char="•"/>
            </a:pPr>
            <a:r>
              <a:rPr lang="hr-HR" sz="3200" dirty="0" err="1"/>
              <a:t>franšizor</a:t>
            </a:r>
            <a:r>
              <a:rPr lang="hr-HR" sz="3200" dirty="0"/>
              <a:t> – davatelj franšize</a:t>
            </a:r>
            <a:endParaRPr dirty="0"/>
          </a:p>
          <a:p>
            <a:pPr marL="514350" indent="-514350">
              <a:spcBef>
                <a:spcPts val="1200"/>
              </a:spcBef>
              <a:buSzPts val="3200"/>
              <a:buFont typeface="Arial"/>
              <a:buChar char="•"/>
            </a:pPr>
            <a:r>
              <a:rPr lang="hr-HR" sz="3200" dirty="0" err="1"/>
              <a:t>franšizant</a:t>
            </a:r>
            <a:r>
              <a:rPr lang="hr-HR" sz="3200" dirty="0"/>
              <a:t> – korisnik franšize</a:t>
            </a:r>
            <a:endParaRPr dirty="0"/>
          </a:p>
          <a:p>
            <a:pPr marL="514350" indent="-514350">
              <a:spcBef>
                <a:spcPts val="1200"/>
              </a:spcBef>
              <a:buSzPts val="3200"/>
              <a:buNone/>
            </a:pPr>
            <a:endParaRPr sz="3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p29"/>
          <p:cNvSpPr txBox="1">
            <a:spLocks noGrp="1"/>
          </p:cNvSpPr>
          <p:nvPr>
            <p:ph type="body" idx="1"/>
          </p:nvPr>
        </p:nvSpPr>
        <p:spPr>
          <a:xfrm>
            <a:off x="1230513" y="1011886"/>
            <a:ext cx="9092047" cy="5256584"/>
          </a:xfrm>
          <a:prstGeom prst="rect">
            <a:avLst/>
          </a:prstGeom>
          <a:noFill/>
          <a:ln>
            <a:noFill/>
          </a:ln>
        </p:spPr>
        <p:txBody>
          <a:bodyPr spcFirstLastPara="1" vert="horz" wrap="square" lIns="91425" tIns="45700" rIns="91425" bIns="45700" rtlCol="0" anchor="t" anchorCtr="0">
            <a:normAutofit lnSpcReduction="10000"/>
          </a:bodyPr>
          <a:lstStyle/>
          <a:p>
            <a:pPr marL="514350" indent="-514350">
              <a:spcBef>
                <a:spcPts val="1200"/>
              </a:spcBef>
              <a:buSzPct val="100000"/>
              <a:buNone/>
            </a:pPr>
            <a:r>
              <a:rPr lang="hr-HR" sz="3900" b="1" dirty="0"/>
              <a:t>PREDNOSTI</a:t>
            </a:r>
            <a:endParaRPr sz="3900" b="1" dirty="0"/>
          </a:p>
          <a:p>
            <a:pPr marL="514350" indent="-514350">
              <a:spcBef>
                <a:spcPts val="1200"/>
              </a:spcBef>
              <a:buSzPct val="100000"/>
              <a:buFont typeface="Arial"/>
              <a:buChar char="•"/>
            </a:pPr>
            <a:r>
              <a:rPr lang="hr-HR" sz="3200" dirty="0"/>
              <a:t>uspješno i poznato ime i reputacija</a:t>
            </a:r>
            <a:endParaRPr sz="3200" dirty="0"/>
          </a:p>
          <a:p>
            <a:pPr marL="514350" indent="-514350">
              <a:spcBef>
                <a:spcPts val="1200"/>
              </a:spcBef>
              <a:buSzPct val="100000"/>
              <a:buFont typeface="Arial"/>
              <a:buChar char="•"/>
            </a:pPr>
            <a:r>
              <a:rPr lang="hr-HR" sz="3200" dirty="0"/>
              <a:t>stručna pomoć</a:t>
            </a:r>
            <a:endParaRPr sz="3200" dirty="0"/>
          </a:p>
          <a:p>
            <a:pPr marL="514350" indent="-514350">
              <a:spcBef>
                <a:spcPts val="1200"/>
              </a:spcBef>
              <a:buSzPct val="100000"/>
              <a:buFont typeface="Arial"/>
              <a:buChar char="•"/>
            </a:pPr>
            <a:r>
              <a:rPr lang="hr-HR" sz="3200" dirty="0"/>
              <a:t>manji rizik</a:t>
            </a:r>
            <a:endParaRPr sz="3200" dirty="0"/>
          </a:p>
          <a:p>
            <a:pPr marL="514350" indent="-514350">
              <a:spcBef>
                <a:spcPts val="1200"/>
              </a:spcBef>
              <a:buSzPct val="100000"/>
              <a:buFont typeface="Arial"/>
              <a:buChar char="•"/>
            </a:pPr>
            <a:r>
              <a:rPr lang="hr-HR" sz="3200" dirty="0"/>
              <a:t>rabati za centraliziranu nabavu</a:t>
            </a:r>
            <a:endParaRPr sz="3200" dirty="0"/>
          </a:p>
          <a:p>
            <a:pPr marL="514350" indent="-514350">
              <a:spcBef>
                <a:spcPts val="1200"/>
              </a:spcBef>
              <a:buSzPct val="100000"/>
              <a:buFont typeface="Arial"/>
              <a:buChar char="•"/>
            </a:pPr>
            <a:r>
              <a:rPr lang="hr-HR" sz="3200" dirty="0"/>
              <a:t>racionalizacija potrebnih ulaganja</a:t>
            </a:r>
            <a:endParaRPr sz="3200" dirty="0"/>
          </a:p>
          <a:p>
            <a:pPr marL="514350" indent="-514350">
              <a:spcBef>
                <a:spcPts val="1200"/>
              </a:spcBef>
              <a:buSzPct val="100000"/>
              <a:buFont typeface="Arial"/>
              <a:buChar char="•"/>
            </a:pPr>
            <a:r>
              <a:rPr lang="hr-HR" sz="3200" dirty="0"/>
              <a:t>potvrđena kvaliteta</a:t>
            </a:r>
            <a:endParaRPr sz="3200" dirty="0"/>
          </a:p>
          <a:p>
            <a:pPr marL="514350" indent="-514350">
              <a:spcBef>
                <a:spcPts val="1200"/>
              </a:spcBef>
              <a:buSzPct val="100000"/>
              <a:buNone/>
            </a:pPr>
            <a:endParaRPr sz="3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71">
          <a:extLst>
            <a:ext uri="{FF2B5EF4-FFF2-40B4-BE49-F238E27FC236}">
              <a16:creationId xmlns:a16="http://schemas.microsoft.com/office/drawing/2014/main" id="{4345DF38-D277-73E0-B34A-F476A4528BE1}"/>
            </a:ext>
          </a:extLst>
        </p:cNvPr>
        <p:cNvGrpSpPr/>
        <p:nvPr/>
      </p:nvGrpSpPr>
      <p:grpSpPr>
        <a:xfrm>
          <a:off x="0" y="0"/>
          <a:ext cx="0" cy="0"/>
          <a:chOff x="0" y="0"/>
          <a:chExt cx="0" cy="0"/>
        </a:xfrm>
      </p:grpSpPr>
      <p:sp>
        <p:nvSpPr>
          <p:cNvPr id="273" name="Google Shape;273;p29">
            <a:extLst>
              <a:ext uri="{FF2B5EF4-FFF2-40B4-BE49-F238E27FC236}">
                <a16:creationId xmlns:a16="http://schemas.microsoft.com/office/drawing/2014/main" id="{0FCDD16C-2F9E-E952-73B5-086220458D24}"/>
              </a:ext>
            </a:extLst>
          </p:cNvPr>
          <p:cNvSpPr txBox="1">
            <a:spLocks noGrp="1"/>
          </p:cNvSpPr>
          <p:nvPr>
            <p:ph type="body" idx="2"/>
          </p:nvPr>
        </p:nvSpPr>
        <p:spPr>
          <a:xfrm>
            <a:off x="1269999" y="1156040"/>
            <a:ext cx="9011921" cy="4785395"/>
          </a:xfrm>
          <a:prstGeom prst="rect">
            <a:avLst/>
          </a:prstGeom>
          <a:noFill/>
          <a:ln>
            <a:noFill/>
          </a:ln>
        </p:spPr>
        <p:txBody>
          <a:bodyPr spcFirstLastPara="1" vert="horz" wrap="square" lIns="91425" tIns="45700" rIns="91425" bIns="45700" rtlCol="0" anchor="t" anchorCtr="0">
            <a:normAutofit fontScale="92500" lnSpcReduction="10000"/>
          </a:bodyPr>
          <a:lstStyle/>
          <a:p>
            <a:pPr marL="342900">
              <a:buSzPts val="2800"/>
              <a:buNone/>
            </a:pPr>
            <a:r>
              <a:rPr lang="hr-HR" sz="3600" b="1" dirty="0"/>
              <a:t>NEDOSTATCI</a:t>
            </a:r>
            <a:endParaRPr sz="3600" b="1" dirty="0"/>
          </a:p>
          <a:p>
            <a:pPr marL="342900">
              <a:buSzPts val="2800"/>
              <a:buNone/>
            </a:pPr>
            <a:endParaRPr lang="hr-HR" i="1" dirty="0"/>
          </a:p>
          <a:p>
            <a:pPr marL="342900">
              <a:buSzPts val="2800"/>
              <a:buNone/>
            </a:pPr>
            <a:r>
              <a:rPr lang="hr-HR" sz="3200" b="1" i="1" dirty="0"/>
              <a:t>za korisnika</a:t>
            </a:r>
            <a:endParaRPr sz="3200" b="1" dirty="0"/>
          </a:p>
          <a:p>
            <a:pPr marL="342900">
              <a:buSzPts val="2800"/>
              <a:buFont typeface="Arial"/>
              <a:buChar char="•"/>
            </a:pPr>
            <a:r>
              <a:rPr lang="hr-HR" sz="3200" dirty="0"/>
              <a:t>ovisnost o davatelju</a:t>
            </a:r>
            <a:endParaRPr sz="3200" dirty="0"/>
          </a:p>
          <a:p>
            <a:pPr marL="342900">
              <a:buSzPts val="2800"/>
              <a:buFont typeface="Arial"/>
              <a:buChar char="•"/>
            </a:pPr>
            <a:r>
              <a:rPr lang="hr-HR" sz="3200" dirty="0"/>
              <a:t>gubitak neovisnosti</a:t>
            </a:r>
            <a:endParaRPr sz="3200" dirty="0"/>
          </a:p>
          <a:p>
            <a:pPr marL="342900">
              <a:buSzPts val="2800"/>
              <a:buFont typeface="Arial"/>
              <a:buChar char="•"/>
            </a:pPr>
            <a:r>
              <a:rPr lang="hr-HR" sz="3200" dirty="0"/>
              <a:t>obveza se mora platiti bez obzira na dobit</a:t>
            </a:r>
          </a:p>
          <a:p>
            <a:pPr marL="0" indent="0">
              <a:buSzPts val="2800"/>
              <a:buNone/>
            </a:pPr>
            <a:endParaRPr sz="3200" dirty="0"/>
          </a:p>
          <a:p>
            <a:pPr marL="342900">
              <a:spcBef>
                <a:spcPts val="1200"/>
              </a:spcBef>
              <a:buSzPts val="2800"/>
              <a:buNone/>
            </a:pPr>
            <a:r>
              <a:rPr lang="hr-HR" sz="3200" b="1" i="1" dirty="0"/>
              <a:t>za davatelja</a:t>
            </a:r>
            <a:endParaRPr sz="3200" b="1" dirty="0"/>
          </a:p>
          <a:p>
            <a:pPr marL="342900">
              <a:buSzPts val="2800"/>
              <a:buFont typeface="Arial"/>
              <a:buChar char="•"/>
            </a:pPr>
            <a:r>
              <a:rPr lang="hr-HR" sz="3200" dirty="0"/>
              <a:t>nepridržavanje procedura</a:t>
            </a:r>
            <a:endParaRPr sz="3200" dirty="0"/>
          </a:p>
          <a:p>
            <a:pPr marL="342900" indent="-165100">
              <a:buSzPts val="2800"/>
              <a:buNone/>
            </a:pPr>
            <a:endParaRPr dirty="0"/>
          </a:p>
        </p:txBody>
      </p:sp>
    </p:spTree>
    <p:extLst>
      <p:ext uri="{BB962C8B-B14F-4D97-AF65-F5344CB8AC3E}">
        <p14:creationId xmlns:p14="http://schemas.microsoft.com/office/powerpoint/2010/main" val="24129516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0" name="Google Shape;280;p30"/>
          <p:cNvSpPr txBox="1">
            <a:spLocks noGrp="1"/>
          </p:cNvSpPr>
          <p:nvPr>
            <p:ph type="body" idx="1"/>
          </p:nvPr>
        </p:nvSpPr>
        <p:spPr>
          <a:xfrm>
            <a:off x="1249679" y="1105174"/>
            <a:ext cx="4612639" cy="5256584"/>
          </a:xfrm>
          <a:prstGeom prst="rect">
            <a:avLst/>
          </a:prstGeom>
          <a:noFill/>
          <a:ln>
            <a:noFill/>
          </a:ln>
        </p:spPr>
        <p:txBody>
          <a:bodyPr spcFirstLastPara="1" vert="horz" wrap="square" lIns="91425" tIns="45700" rIns="91425" bIns="45700" rtlCol="0" anchor="t" anchorCtr="0">
            <a:normAutofit/>
          </a:bodyPr>
          <a:lstStyle/>
          <a:p>
            <a:pPr marL="514350" indent="-514350">
              <a:buSzPts val="3200"/>
              <a:buNone/>
            </a:pPr>
            <a:r>
              <a:rPr lang="hr-HR" sz="3600" b="1" dirty="0"/>
              <a:t>Vrste </a:t>
            </a:r>
            <a:r>
              <a:rPr lang="hr-HR" sz="3600" b="1" dirty="0" err="1"/>
              <a:t>franšizinga</a:t>
            </a:r>
            <a:endParaRPr sz="3600" b="1" dirty="0"/>
          </a:p>
          <a:p>
            <a:pPr marL="514350" indent="-514350">
              <a:spcBef>
                <a:spcPts val="1200"/>
              </a:spcBef>
              <a:buSzPts val="2800"/>
              <a:buNone/>
            </a:pPr>
            <a:endParaRPr b="1" dirty="0"/>
          </a:p>
          <a:p>
            <a:pPr marL="514350" indent="-514350">
              <a:spcBef>
                <a:spcPts val="1200"/>
              </a:spcBef>
              <a:buSzPts val="2800"/>
              <a:buNone/>
            </a:pPr>
            <a:r>
              <a:rPr lang="hr-HR" sz="3200" b="1" i="1" dirty="0"/>
              <a:t>franšiza distribucije</a:t>
            </a:r>
            <a:endParaRPr sz="3200" b="1" dirty="0"/>
          </a:p>
          <a:p>
            <a:pPr marL="514350" indent="-514350">
              <a:spcBef>
                <a:spcPts val="1200"/>
              </a:spcBef>
              <a:buSzPts val="2800"/>
              <a:buFont typeface="Arial"/>
              <a:buChar char="•"/>
            </a:pPr>
            <a:r>
              <a:rPr lang="hr-HR" sz="3200" dirty="0"/>
              <a:t>prodaja proizvoda</a:t>
            </a:r>
            <a:endParaRPr sz="3200" dirty="0"/>
          </a:p>
          <a:p>
            <a:pPr marL="514350" indent="-514350">
              <a:spcBef>
                <a:spcPts val="1200"/>
              </a:spcBef>
              <a:buSzPts val="2800"/>
              <a:buFont typeface="Arial"/>
              <a:buChar char="•"/>
            </a:pPr>
            <a:r>
              <a:rPr lang="hr-HR" sz="3200" dirty="0"/>
              <a:t>npr. osvježavajući napitci, automobili, računala i računalni programi,…</a:t>
            </a:r>
            <a:endParaRPr sz="3200" dirty="0"/>
          </a:p>
          <a:p>
            <a:pPr marL="514350" indent="-514350">
              <a:spcBef>
                <a:spcPts val="1200"/>
              </a:spcBef>
              <a:buSzPts val="3200"/>
              <a:buNone/>
            </a:pPr>
            <a:endParaRPr sz="3200" dirty="0"/>
          </a:p>
        </p:txBody>
      </p:sp>
      <p:sp>
        <p:nvSpPr>
          <p:cNvPr id="281" name="Google Shape;281;p30"/>
          <p:cNvSpPr txBox="1">
            <a:spLocks noGrp="1"/>
          </p:cNvSpPr>
          <p:nvPr>
            <p:ph type="body" idx="2"/>
          </p:nvPr>
        </p:nvSpPr>
        <p:spPr>
          <a:xfrm>
            <a:off x="6441443" y="1105174"/>
            <a:ext cx="5039356" cy="4785395"/>
          </a:xfrm>
          <a:prstGeom prst="rect">
            <a:avLst/>
          </a:prstGeom>
          <a:noFill/>
          <a:ln>
            <a:noFill/>
          </a:ln>
        </p:spPr>
        <p:txBody>
          <a:bodyPr spcFirstLastPara="1" vert="horz" wrap="square" lIns="91425" tIns="45700" rIns="91425" bIns="45700" rtlCol="0" anchor="t" anchorCtr="0">
            <a:normAutofit/>
          </a:bodyPr>
          <a:lstStyle/>
          <a:p>
            <a:pPr marL="342900">
              <a:buSzPts val="3200"/>
              <a:buNone/>
            </a:pPr>
            <a:endParaRPr sz="3200" dirty="0"/>
          </a:p>
          <a:p>
            <a:pPr marL="342900">
              <a:spcBef>
                <a:spcPts val="1200"/>
              </a:spcBef>
              <a:buSzPts val="2800"/>
              <a:buNone/>
            </a:pPr>
            <a:endParaRPr dirty="0"/>
          </a:p>
          <a:p>
            <a:pPr marL="342900">
              <a:spcBef>
                <a:spcPts val="1200"/>
              </a:spcBef>
              <a:buSzPts val="2800"/>
              <a:buNone/>
            </a:pPr>
            <a:r>
              <a:rPr lang="hr-HR" sz="3200" b="1" i="1" dirty="0"/>
              <a:t>franšiza poslovnog formata</a:t>
            </a:r>
            <a:endParaRPr sz="3200" b="1" i="1" dirty="0"/>
          </a:p>
          <a:p>
            <a:pPr marL="342900">
              <a:spcBef>
                <a:spcPts val="1200"/>
              </a:spcBef>
              <a:buSzPts val="2800"/>
              <a:buFont typeface="Calibri"/>
              <a:buChar char="•"/>
            </a:pPr>
            <a:r>
              <a:rPr lang="hr-HR" sz="3200" dirty="0"/>
              <a:t>sistem za poslovanje, te isporuku roba i usluga</a:t>
            </a:r>
            <a:endParaRPr sz="3200" dirty="0"/>
          </a:p>
          <a:p>
            <a:pPr marL="342900">
              <a:spcBef>
                <a:spcPts val="1200"/>
              </a:spcBef>
              <a:buSzPts val="2800"/>
              <a:buFont typeface="Calibri"/>
              <a:buChar char="•"/>
            </a:pPr>
            <a:r>
              <a:rPr lang="hr-HR" sz="3200" dirty="0"/>
              <a:t>npr. lanci restorana brze prehrane, hoteli,…</a:t>
            </a:r>
            <a:endParaRPr sz="3200" dirty="0"/>
          </a:p>
        </p:txBody>
      </p:sp>
      <p:cxnSp>
        <p:nvCxnSpPr>
          <p:cNvPr id="283" name="Google Shape;283;p30"/>
          <p:cNvCxnSpPr/>
          <p:nvPr/>
        </p:nvCxnSpPr>
        <p:spPr>
          <a:xfrm>
            <a:off x="6096000" y="1484784"/>
            <a:ext cx="0" cy="5040560"/>
          </a:xfrm>
          <a:prstGeom prst="straightConnector1">
            <a:avLst/>
          </a:prstGeom>
          <a:noFill/>
          <a:ln w="12700" cap="flat" cmpd="sng">
            <a:solidFill>
              <a:schemeClr val="accent1"/>
            </a:solidFill>
            <a:prstDash val="solid"/>
            <a:round/>
            <a:headEnd type="none" w="sm" len="sm"/>
            <a:tailEnd type="none" w="sm" len="sm"/>
          </a:ln>
        </p:spPr>
      </p:cxn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41">
          <a:extLst>
            <a:ext uri="{FF2B5EF4-FFF2-40B4-BE49-F238E27FC236}">
              <a16:creationId xmlns:a16="http://schemas.microsoft.com/office/drawing/2014/main" id="{559F2A12-B37F-8174-97FF-276E4BFE52D1}"/>
            </a:ext>
          </a:extLst>
        </p:cNvPr>
        <p:cNvGrpSpPr/>
        <p:nvPr/>
      </p:nvGrpSpPr>
      <p:grpSpPr>
        <a:xfrm>
          <a:off x="0" y="0"/>
          <a:ext cx="0" cy="0"/>
          <a:chOff x="0" y="0"/>
          <a:chExt cx="0" cy="0"/>
        </a:xfrm>
      </p:grpSpPr>
      <p:sp>
        <p:nvSpPr>
          <p:cNvPr id="242" name="Google Shape;242;p25">
            <a:extLst>
              <a:ext uri="{FF2B5EF4-FFF2-40B4-BE49-F238E27FC236}">
                <a16:creationId xmlns:a16="http://schemas.microsoft.com/office/drawing/2014/main" id="{720AC973-4593-5E15-3845-9B0AE2DF6BA7}"/>
              </a:ext>
            </a:extLst>
          </p:cNvPr>
          <p:cNvSpPr txBox="1">
            <a:spLocks noGrp="1"/>
          </p:cNvSpPr>
          <p:nvPr>
            <p:ph type="body" idx="1"/>
          </p:nvPr>
        </p:nvSpPr>
        <p:spPr>
          <a:xfrm>
            <a:off x="3554192" y="2616740"/>
            <a:ext cx="4743502" cy="3248805"/>
          </a:xfrm>
          <a:prstGeom prst="rect">
            <a:avLst/>
          </a:prstGeom>
          <a:noFill/>
          <a:ln>
            <a:noFill/>
          </a:ln>
        </p:spPr>
        <p:txBody>
          <a:bodyPr spcFirstLastPara="1" vert="horz" wrap="square" lIns="91425" tIns="45700" rIns="91425" bIns="45700" rtlCol="0" anchor="t" anchorCtr="0">
            <a:normAutofit/>
          </a:bodyPr>
          <a:lstStyle/>
          <a:p>
            <a:pPr marL="514350" indent="-514350">
              <a:buSzPts val="3200"/>
              <a:buNone/>
            </a:pPr>
            <a:r>
              <a:rPr lang="hr-HR" sz="3600" b="1" dirty="0"/>
              <a:t>Hvala na pozornosti !</a:t>
            </a:r>
            <a:endParaRPr sz="3200" dirty="0"/>
          </a:p>
        </p:txBody>
      </p:sp>
    </p:spTree>
    <p:extLst>
      <p:ext uri="{BB962C8B-B14F-4D97-AF65-F5344CB8AC3E}">
        <p14:creationId xmlns:p14="http://schemas.microsoft.com/office/powerpoint/2010/main" val="4143955500"/>
      </p:ext>
    </p:extLst>
  </p:cSld>
  <p:clrMapOvr>
    <a:masterClrMapping/>
  </p:clrMapOvr>
</p:sld>
</file>

<file path=ppt/theme/theme1.xml><?xml version="1.0" encoding="utf-8"?>
<a:theme xmlns:a="http://schemas.openxmlformats.org/drawingml/2006/main" name="Galerija">
  <a:themeElements>
    <a:clrScheme name="Galerija">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erija">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erija">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Tema sustava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Gallery</Template>
  <TotalTime>24</TotalTime>
  <Words>392</Words>
  <Application>Microsoft Office PowerPoint</Application>
  <PresentationFormat>Široki zaslon</PresentationFormat>
  <Paragraphs>100</Paragraphs>
  <Slides>20</Slides>
  <Notes>18</Notes>
  <HiddenSlides>0</HiddenSlides>
  <MMClips>0</MMClips>
  <ScaleCrop>false</ScaleCrop>
  <HeadingPairs>
    <vt:vector size="6" baseType="variant">
      <vt:variant>
        <vt:lpstr>Korišteni fontovi</vt:lpstr>
      </vt:variant>
      <vt:variant>
        <vt:i4>5</vt:i4>
      </vt:variant>
      <vt:variant>
        <vt:lpstr>Tema</vt:lpstr>
      </vt:variant>
      <vt:variant>
        <vt:i4>1</vt:i4>
      </vt:variant>
      <vt:variant>
        <vt:lpstr>Naslovi slajdova</vt:lpstr>
      </vt:variant>
      <vt:variant>
        <vt:i4>20</vt:i4>
      </vt:variant>
    </vt:vector>
  </HeadingPairs>
  <TitlesOfParts>
    <vt:vector size="26" baseType="lpstr">
      <vt:lpstr>Aptos</vt:lpstr>
      <vt:lpstr>Arial</vt:lpstr>
      <vt:lpstr>Calibri</vt:lpstr>
      <vt:lpstr>Gill Sans MT</vt:lpstr>
      <vt:lpstr>Noto Sans Symbols</vt:lpstr>
      <vt:lpstr>Galerija</vt:lpstr>
      <vt:lpstr>PowerPoint prezentacija</vt:lpstr>
      <vt:lpstr>Kratkotrajna ulaganja  iz tuđih izvora</vt:lpstr>
      <vt:lpstr>PowerPoint prezentacija</vt:lpstr>
      <vt:lpstr>PowerPoint prezentacija</vt:lpstr>
      <vt:lpstr>PowerPoint prezentacija</vt:lpstr>
      <vt:lpstr>Dugotrajna ulaganja  iz tuđih izvora</vt:lpstr>
      <vt:lpstr>PowerPoint prezentacija</vt:lpstr>
      <vt:lpstr>NAJAM</vt:lpstr>
      <vt:lpstr>PowerPoint prezentacija</vt:lpstr>
      <vt:lpstr>DUGOROČNI BANKARSKI KREDIT</vt:lpstr>
      <vt:lpstr>DUGOROČNI BANKARSKI KREDIT</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Marina Juriša</dc:creator>
  <cp:lastModifiedBy>Marina Juriša</cp:lastModifiedBy>
  <cp:revision>6</cp:revision>
  <dcterms:created xsi:type="dcterms:W3CDTF">2025-12-04T08:59:11Z</dcterms:created>
  <dcterms:modified xsi:type="dcterms:W3CDTF">2026-06-10T15:11:05Z</dcterms:modified>
</cp:coreProperties>
</file>